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438" r:id="rId2"/>
    <p:sldId id="476" r:id="rId3"/>
    <p:sldId id="477" r:id="rId4"/>
    <p:sldId id="532" r:id="rId5"/>
    <p:sldId id="546" r:id="rId6"/>
    <p:sldId id="533" r:id="rId7"/>
    <p:sldId id="514" r:id="rId8"/>
    <p:sldId id="548" r:id="rId9"/>
    <p:sldId id="494" r:id="rId10"/>
    <p:sldId id="497" r:id="rId11"/>
    <p:sldId id="498" r:id="rId12"/>
    <p:sldId id="526" r:id="rId13"/>
    <p:sldId id="527" r:id="rId14"/>
    <p:sldId id="495" r:id="rId15"/>
    <p:sldId id="513" r:id="rId16"/>
    <p:sldId id="496" r:id="rId17"/>
    <p:sldId id="512" r:id="rId18"/>
    <p:sldId id="547" r:id="rId19"/>
    <p:sldId id="535" r:id="rId20"/>
    <p:sldId id="543" r:id="rId21"/>
    <p:sldId id="544" r:id="rId22"/>
    <p:sldId id="545" r:id="rId23"/>
    <p:sldId id="485" r:id="rId24"/>
    <p:sldId id="490" r:id="rId25"/>
    <p:sldId id="491" r:id="rId26"/>
    <p:sldId id="488" r:id="rId27"/>
    <p:sldId id="489" r:id="rId28"/>
    <p:sldId id="486" r:id="rId29"/>
    <p:sldId id="528" r:id="rId30"/>
    <p:sldId id="541" r:id="rId31"/>
    <p:sldId id="542" r:id="rId32"/>
    <p:sldId id="435" r:id="rId33"/>
    <p:sldId id="436" r:id="rId34"/>
    <p:sldId id="509" r:id="rId35"/>
    <p:sldId id="510" r:id="rId36"/>
    <p:sldId id="511" r:id="rId37"/>
    <p:sldId id="499" r:id="rId38"/>
    <p:sldId id="500" r:id="rId39"/>
    <p:sldId id="549" r:id="rId40"/>
    <p:sldId id="550" r:id="rId41"/>
    <p:sldId id="540" r:id="rId4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
          <p15:clr>
            <a:srgbClr val="A4A3A4"/>
          </p15:clr>
        </p15:guide>
        <p15:guide id="2" orient="horz" pos="770">
          <p15:clr>
            <a:srgbClr val="A4A3A4"/>
          </p15:clr>
        </p15:guide>
        <p15:guide id="3" orient="horz" pos="865">
          <p15:clr>
            <a:srgbClr val="A4A3A4"/>
          </p15:clr>
        </p15:guide>
        <p15:guide id="4" orient="horz" pos="2390">
          <p15:clr>
            <a:srgbClr val="A4A3A4"/>
          </p15:clr>
        </p15:guide>
        <p15:guide id="5" orient="horz" pos="4176">
          <p15:clr>
            <a:srgbClr val="A4A3A4"/>
          </p15:clr>
        </p15:guide>
        <p15:guide id="6" orient="horz" pos="2216">
          <p15:clr>
            <a:srgbClr val="A4A3A4"/>
          </p15:clr>
        </p15:guide>
        <p15:guide id="7" orient="horz" pos="3744">
          <p15:clr>
            <a:srgbClr val="A4A3A4"/>
          </p15:clr>
        </p15:guide>
        <p15:guide id="8" pos="3861">
          <p15:clr>
            <a:srgbClr val="A4A3A4"/>
          </p15:clr>
        </p15:guide>
        <p15:guide id="9" pos="289">
          <p15:clr>
            <a:srgbClr val="A4A3A4"/>
          </p15:clr>
        </p15:guide>
        <p15:guide id="10" pos="2967">
          <p15:clr>
            <a:srgbClr val="A4A3A4"/>
          </p15:clr>
        </p15:guide>
        <p15:guide id="11" pos="2076">
          <p15:clr>
            <a:srgbClr val="A4A3A4"/>
          </p15:clr>
        </p15:guide>
        <p15:guide id="12" pos="5472">
          <p15:clr>
            <a:srgbClr val="A4A3A4"/>
          </p15:clr>
        </p15:guide>
        <p15:guide id="13" pos="3686">
          <p15:clr>
            <a:srgbClr val="A4A3A4"/>
          </p15:clr>
        </p15:guide>
        <p15:guide id="14" pos="2793">
          <p15:clr>
            <a:srgbClr val="A4A3A4"/>
          </p15:clr>
        </p15:guide>
        <p15:guide id="15" pos="190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eller, Essie" initials="ME" lastIdx="41" clrIdx="0">
    <p:extLst>
      <p:ext uri="{19B8F6BF-5375-455C-9EA6-DF929625EA0E}">
        <p15:presenceInfo xmlns:p15="http://schemas.microsoft.com/office/powerpoint/2012/main" userId="Mueller, Ess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5"/>
    <a:srgbClr val="CC0000"/>
    <a:srgbClr val="006600"/>
    <a:srgbClr val="003CA5"/>
    <a:srgbClr val="C00000"/>
    <a:srgbClr val="996633"/>
    <a:srgbClr val="3DAD2C"/>
    <a:srgbClr val="009ADF"/>
    <a:srgbClr val="53565A"/>
    <a:srgbClr val="5C0B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4343" autoAdjust="0"/>
  </p:normalViewPr>
  <p:slideViewPr>
    <p:cSldViewPr snapToGrid="0" snapToObjects="1" showGuides="1">
      <p:cViewPr varScale="1">
        <p:scale>
          <a:sx n="65" d="100"/>
          <a:sy n="65" d="100"/>
        </p:scale>
        <p:origin x="952" y="40"/>
      </p:cViewPr>
      <p:guideLst>
        <p:guide orient="horz" pos="289"/>
        <p:guide orient="horz" pos="770"/>
        <p:guide orient="horz" pos="865"/>
        <p:guide orient="horz" pos="2390"/>
        <p:guide orient="horz" pos="4176"/>
        <p:guide orient="horz" pos="2216"/>
        <p:guide orient="horz" pos="3744"/>
        <p:guide pos="3861"/>
        <p:guide pos="289"/>
        <p:guide pos="2967"/>
        <p:guide pos="2076"/>
        <p:guide pos="5472"/>
        <p:guide pos="3686"/>
        <p:guide pos="2793"/>
        <p:guide pos="190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113" d="100"/>
          <a:sy n="113" d="100"/>
        </p:scale>
        <p:origin x="-3952"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649" cy="464839"/>
          </a:xfrm>
          <a:prstGeom prst="rect">
            <a:avLst/>
          </a:prstGeom>
        </p:spPr>
        <p:txBody>
          <a:bodyPr vert="horz" lIns="88276" tIns="44138" rIns="88276" bIns="44138" rtlCol="0"/>
          <a:lstStyle>
            <a:lvl1pPr algn="l">
              <a:defRPr sz="1100"/>
            </a:lvl1pPr>
          </a:lstStyle>
          <a:p>
            <a:endParaRPr lang="en-US"/>
          </a:p>
        </p:txBody>
      </p:sp>
      <p:sp>
        <p:nvSpPr>
          <p:cNvPr id="3" name="Date Placeholder 2"/>
          <p:cNvSpPr>
            <a:spLocks noGrp="1"/>
          </p:cNvSpPr>
          <p:nvPr>
            <p:ph type="dt" sz="quarter" idx="1"/>
          </p:nvPr>
        </p:nvSpPr>
        <p:spPr>
          <a:xfrm>
            <a:off x="3977927" y="2"/>
            <a:ext cx="3043649" cy="464839"/>
          </a:xfrm>
          <a:prstGeom prst="rect">
            <a:avLst/>
          </a:prstGeom>
        </p:spPr>
        <p:txBody>
          <a:bodyPr vert="horz" lIns="88276" tIns="44138" rIns="88276" bIns="44138" rtlCol="0"/>
          <a:lstStyle>
            <a:lvl1pPr algn="r">
              <a:defRPr sz="1100"/>
            </a:lvl1pPr>
          </a:lstStyle>
          <a:p>
            <a:r>
              <a:rPr lang="en-US" smtClean="0"/>
              <a:t>10/10/2018</a:t>
            </a:r>
            <a:endParaRPr lang="en-US"/>
          </a:p>
        </p:txBody>
      </p:sp>
      <p:sp>
        <p:nvSpPr>
          <p:cNvPr id="4" name="Footer Placeholder 3"/>
          <p:cNvSpPr>
            <a:spLocks noGrp="1"/>
          </p:cNvSpPr>
          <p:nvPr>
            <p:ph type="ftr" sz="quarter" idx="2"/>
          </p:nvPr>
        </p:nvSpPr>
        <p:spPr>
          <a:xfrm>
            <a:off x="0" y="8842723"/>
            <a:ext cx="3043649" cy="464839"/>
          </a:xfrm>
          <a:prstGeom prst="rect">
            <a:avLst/>
          </a:prstGeom>
        </p:spPr>
        <p:txBody>
          <a:bodyPr vert="horz" lIns="88276" tIns="44138" rIns="88276" bIns="44138" rtlCol="0" anchor="b"/>
          <a:lstStyle>
            <a:lvl1pPr algn="l">
              <a:defRPr sz="1100"/>
            </a:lvl1pPr>
          </a:lstStyle>
          <a:p>
            <a:endParaRPr lang="en-US"/>
          </a:p>
        </p:txBody>
      </p:sp>
      <p:sp>
        <p:nvSpPr>
          <p:cNvPr id="5" name="Slide Number Placeholder 4"/>
          <p:cNvSpPr>
            <a:spLocks noGrp="1"/>
          </p:cNvSpPr>
          <p:nvPr>
            <p:ph type="sldNum" sz="quarter" idx="3"/>
          </p:nvPr>
        </p:nvSpPr>
        <p:spPr>
          <a:xfrm>
            <a:off x="3977927" y="8842723"/>
            <a:ext cx="3043649" cy="464839"/>
          </a:xfrm>
          <a:prstGeom prst="rect">
            <a:avLst/>
          </a:prstGeom>
        </p:spPr>
        <p:txBody>
          <a:bodyPr vert="horz" lIns="88276" tIns="44138" rIns="88276" bIns="44138" rtlCol="0" anchor="b"/>
          <a:lstStyle>
            <a:lvl1pPr algn="r">
              <a:defRPr sz="1100"/>
            </a:lvl1pPr>
          </a:lstStyle>
          <a:p>
            <a:fld id="{F320033E-69DD-47DE-B3F6-3166F8E20CF8}" type="slidenum">
              <a:rPr lang="en-US" smtClean="0"/>
              <a:t>‹#›</a:t>
            </a:fld>
            <a:endParaRPr lang="en-US"/>
          </a:p>
        </p:txBody>
      </p:sp>
    </p:spTree>
    <p:extLst>
      <p:ext uri="{BB962C8B-B14F-4D97-AF65-F5344CB8AC3E}">
        <p14:creationId xmlns:p14="http://schemas.microsoft.com/office/powerpoint/2010/main" val="1506381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r>
              <a:rPr lang="en-US" smtClean="0"/>
              <a:t>10/10/2018</a:t>
            </a:r>
            <a:endParaRPr lang="en-US"/>
          </a:p>
        </p:txBody>
      </p:sp>
      <p:sp>
        <p:nvSpPr>
          <p:cNvPr id="4" name="Slide Image Placeholder 3"/>
          <p:cNvSpPr>
            <a:spLocks noGrp="1" noRot="1" noChangeAspect="1"/>
          </p:cNvSpPr>
          <p:nvPr>
            <p:ph type="sldImg" idx="2"/>
          </p:nvPr>
        </p:nvSpPr>
        <p:spPr>
          <a:xfrm>
            <a:off x="1184275" y="700088"/>
            <a:ext cx="4656138" cy="349091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8BBF9976-16FA-684A-9B34-75E06317153C}" type="slidenum">
              <a:rPr lang="en-US" smtClean="0"/>
              <a:t>‹#›</a:t>
            </a:fld>
            <a:endParaRPr lang="en-US"/>
          </a:p>
        </p:txBody>
      </p:sp>
    </p:spTree>
    <p:extLst>
      <p:ext uri="{BB962C8B-B14F-4D97-AF65-F5344CB8AC3E}">
        <p14:creationId xmlns:p14="http://schemas.microsoft.com/office/powerpoint/2010/main" val="10896672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t>1</a:t>
            </a:fld>
            <a:endParaRPr lang="en-US"/>
          </a:p>
        </p:txBody>
      </p:sp>
    </p:spTree>
    <p:extLst>
      <p:ext uri="{BB962C8B-B14F-4D97-AF65-F5344CB8AC3E}">
        <p14:creationId xmlns:p14="http://schemas.microsoft.com/office/powerpoint/2010/main" val="273940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26</a:t>
            </a:fld>
            <a:endParaRPr lang="en-US"/>
          </a:p>
        </p:txBody>
      </p:sp>
    </p:spTree>
    <p:extLst>
      <p:ext uri="{BB962C8B-B14F-4D97-AF65-F5344CB8AC3E}">
        <p14:creationId xmlns:p14="http://schemas.microsoft.com/office/powerpoint/2010/main" val="134521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27</a:t>
            </a:fld>
            <a:endParaRPr lang="en-US"/>
          </a:p>
        </p:txBody>
      </p:sp>
    </p:spTree>
    <p:extLst>
      <p:ext uri="{BB962C8B-B14F-4D97-AF65-F5344CB8AC3E}">
        <p14:creationId xmlns:p14="http://schemas.microsoft.com/office/powerpoint/2010/main" val="404961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37</a:t>
            </a:fld>
            <a:endParaRPr lang="en-US"/>
          </a:p>
        </p:txBody>
      </p:sp>
    </p:spTree>
    <p:extLst>
      <p:ext uri="{BB962C8B-B14F-4D97-AF65-F5344CB8AC3E}">
        <p14:creationId xmlns:p14="http://schemas.microsoft.com/office/powerpoint/2010/main" val="1667160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41</a:t>
            </a:fld>
            <a:endParaRPr lang="en-US"/>
          </a:p>
        </p:txBody>
      </p:sp>
    </p:spTree>
    <p:extLst>
      <p:ext uri="{BB962C8B-B14F-4D97-AF65-F5344CB8AC3E}">
        <p14:creationId xmlns:p14="http://schemas.microsoft.com/office/powerpoint/2010/main" val="125682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2</a:t>
            </a:fld>
            <a:endParaRPr lang="en-US"/>
          </a:p>
        </p:txBody>
      </p:sp>
    </p:spTree>
    <p:extLst>
      <p:ext uri="{BB962C8B-B14F-4D97-AF65-F5344CB8AC3E}">
        <p14:creationId xmlns:p14="http://schemas.microsoft.com/office/powerpoint/2010/main" val="313478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BBF9976-16FA-684A-9B34-75E06317153C}" type="slidenum">
              <a:rPr lang="en-US" smtClean="0"/>
              <a:t>3</a:t>
            </a:fld>
            <a:endParaRPr lang="en-US"/>
          </a:p>
        </p:txBody>
      </p:sp>
    </p:spTree>
    <p:extLst>
      <p:ext uri="{BB962C8B-B14F-4D97-AF65-F5344CB8AC3E}">
        <p14:creationId xmlns:p14="http://schemas.microsoft.com/office/powerpoint/2010/main" val="125486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F9976-16FA-684A-9B34-75E06317153C}" type="slidenum">
              <a:rPr lang="en-US" smtClean="0"/>
              <a:t>4</a:t>
            </a:fld>
            <a:endParaRPr lang="en-US"/>
          </a:p>
        </p:txBody>
      </p:sp>
    </p:spTree>
    <p:extLst>
      <p:ext uri="{BB962C8B-B14F-4D97-AF65-F5344CB8AC3E}">
        <p14:creationId xmlns:p14="http://schemas.microsoft.com/office/powerpoint/2010/main" val="313069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9395"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939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36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F9976-16FA-684A-9B34-75E06317153C}" type="slidenum">
              <a:rPr lang="en-US" smtClean="0"/>
              <a:t>6</a:t>
            </a:fld>
            <a:endParaRPr lang="en-US"/>
          </a:p>
        </p:txBody>
      </p:sp>
    </p:spTree>
    <p:extLst>
      <p:ext uri="{BB962C8B-B14F-4D97-AF65-F5344CB8AC3E}">
        <p14:creationId xmlns:p14="http://schemas.microsoft.com/office/powerpoint/2010/main" val="204006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t>8</a:t>
            </a:fld>
            <a:endParaRPr lang="en-US"/>
          </a:p>
        </p:txBody>
      </p:sp>
    </p:spTree>
    <p:extLst>
      <p:ext uri="{BB962C8B-B14F-4D97-AF65-F5344CB8AC3E}">
        <p14:creationId xmlns:p14="http://schemas.microsoft.com/office/powerpoint/2010/main" val="411461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8BBF9976-16FA-684A-9B34-75E06317153C}" type="slidenum">
              <a:rPr lang="en-US" smtClean="0"/>
              <a:t>12</a:t>
            </a:fld>
            <a:endParaRPr lang="en-US"/>
          </a:p>
        </p:txBody>
      </p:sp>
    </p:spTree>
    <p:extLst>
      <p:ext uri="{BB962C8B-B14F-4D97-AF65-F5344CB8AC3E}">
        <p14:creationId xmlns:p14="http://schemas.microsoft.com/office/powerpoint/2010/main" val="152312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t>22</a:t>
            </a:fld>
            <a:endParaRPr lang="en-US"/>
          </a:p>
        </p:txBody>
      </p:sp>
    </p:spTree>
    <p:extLst>
      <p:ext uri="{BB962C8B-B14F-4D97-AF65-F5344CB8AC3E}">
        <p14:creationId xmlns:p14="http://schemas.microsoft.com/office/powerpoint/2010/main" val="3583536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2131395"/>
            <a:ext cx="5669280" cy="1483836"/>
          </a:xfrm>
        </p:spPr>
        <p:txBody>
          <a:bodyPr wrap="square" anchor="b" anchorCtr="0">
            <a:noAutofit/>
          </a:bodyPr>
          <a:lstStyle>
            <a:lvl1pPr>
              <a:lnSpc>
                <a:spcPts val="3200"/>
              </a:lnSpc>
              <a:defRPr sz="3200" b="0">
                <a:solidFill>
                  <a:schemeClr val="accent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017520" y="5675607"/>
            <a:ext cx="2534087" cy="318272"/>
          </a:xfrm>
        </p:spPr>
        <p:txBody>
          <a:bodyPr anchor="b" anchorCtr="0"/>
          <a:lstStyle>
            <a:lvl1pPr marL="0" indent="0" algn="l" defTabSz="457200" rtl="0" eaLnBrk="1" latinLnBrk="0" hangingPunct="1">
              <a:spcBef>
                <a:spcPts val="0"/>
              </a:spcBef>
              <a:buFontTx/>
              <a:buNone/>
              <a:defRPr lang="en-US" sz="1600" b="0" kern="1200" smtClean="0">
                <a:solidFill>
                  <a:schemeClr val="tx1"/>
                </a:solidFill>
                <a:latin typeface="Calibri" panose="020F0502020204030204" pitchFamily="34" charset="0"/>
                <a:ea typeface="+mn-ea"/>
                <a:cs typeface="Calibri" panose="020F0502020204030204" pitchFamily="34"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indent="-3657600"/>
            <a:r>
              <a:rPr lang="en-US" smtClean="0"/>
              <a:t>05.03.2018</a:t>
            </a:r>
            <a:endParaRPr lang="en-US" dirty="0"/>
          </a:p>
        </p:txBody>
      </p:sp>
      <p:sp>
        <p:nvSpPr>
          <p:cNvPr id="6" name="Text Placeholder 5"/>
          <p:cNvSpPr>
            <a:spLocks noGrp="1"/>
          </p:cNvSpPr>
          <p:nvPr>
            <p:ph type="body" sz="quarter" idx="11"/>
          </p:nvPr>
        </p:nvSpPr>
        <p:spPr>
          <a:xfrm>
            <a:off x="3016250" y="3793433"/>
            <a:ext cx="3845944" cy="14329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3" name="Picture 2" descr="SummaCare_tm_vrt_rgb_po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57293"/>
            <a:ext cx="2209799" cy="758821"/>
          </a:xfrm>
          <a:prstGeom prst="rect">
            <a:avLst/>
          </a:prstGeom>
        </p:spPr>
      </p:pic>
    </p:spTree>
    <p:extLst>
      <p:ext uri="{BB962C8B-B14F-4D97-AF65-F5344CB8AC3E}">
        <p14:creationId xmlns:p14="http://schemas.microsoft.com/office/powerpoint/2010/main" val="4391757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a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457200" y="1373188"/>
            <a:ext cx="8229600" cy="4568825"/>
          </a:xfrm>
        </p:spPr>
        <p:txBody>
          <a:bodyPr>
            <a:noAutofit/>
          </a:bodyPr>
          <a:lstStyle>
            <a:lvl1pPr marL="342900" indent="-342900">
              <a:buFont typeface="+mj-lt"/>
              <a:buAutoNum type="arabicPeriod"/>
              <a:defRPr sz="2800" baseline="0">
                <a:solidFill>
                  <a:schemeClr val="tx1"/>
                </a:solidFill>
              </a:defRPr>
            </a:lvl1pPr>
            <a:lvl2pPr marL="628650" indent="-284163">
              <a:buFont typeface="Arial" panose="020B0604020202020204" pitchFamily="34" charset="0"/>
              <a:buChar char="•"/>
              <a:defRPr sz="2800">
                <a:solidFill>
                  <a:schemeClr val="tx1"/>
                </a:solidFill>
              </a:defRPr>
            </a:lvl2pPr>
            <a:lvl3pPr marL="914400" indent="-283464">
              <a:buFont typeface="Courier New" panose="02070309020205020404" pitchFamily="49" charset="0"/>
              <a:buChar char="o"/>
              <a:defRPr sz="2800">
                <a:solidFill>
                  <a:schemeClr val="tx1"/>
                </a:solidFill>
              </a:defRPr>
            </a:lvl3pPr>
            <a:lvl4pPr marL="914400" indent="-283464">
              <a:buFont typeface="Courier New" panose="02070309020205020404" pitchFamily="49" charset="0"/>
              <a:buChar char="o"/>
              <a:defRPr sz="2800">
                <a:solidFill>
                  <a:schemeClr val="tx1"/>
                </a:solidFill>
              </a:defRPr>
            </a:lvl4pPr>
            <a:lvl5pPr marL="914400" indent="-283464">
              <a:buFont typeface="Courier New" panose="02070309020205020404" pitchFamily="49" charset="0"/>
              <a:buChar char="o"/>
              <a:defRPr sz="2800">
                <a:solidFill>
                  <a:schemeClr val="tx1"/>
                </a:solidFill>
              </a:defRPr>
            </a:lvl5pPr>
            <a:lvl6pPr marL="914400" indent="-283464">
              <a:buFont typeface="Courier New" panose="02070309020205020404" pitchFamily="49" charset="0"/>
              <a:buChar char="o"/>
              <a:defRPr sz="2800">
                <a:solidFill>
                  <a:schemeClr val="tx1"/>
                </a:solidFill>
              </a:defRPr>
            </a:lvl6pPr>
            <a:lvl7pPr marL="914400" indent="-283464">
              <a:buFont typeface="Courier New" panose="02070309020205020404" pitchFamily="49" charset="0"/>
              <a:buChar char="o"/>
              <a:defRPr sz="2800">
                <a:solidFill>
                  <a:schemeClr val="tx1"/>
                </a:solidFill>
              </a:defRPr>
            </a:lvl7pPr>
            <a:lvl8pPr marL="914400" indent="-283464">
              <a:buFont typeface="Courier New" panose="02070309020205020404" pitchFamily="49" charset="0"/>
              <a:buChar char="o"/>
              <a:defRPr sz="2800">
                <a:solidFill>
                  <a:schemeClr val="tx1"/>
                </a:solidFill>
              </a:defRPr>
            </a:lvl8pPr>
            <a:lvl9pPr marL="914400" indent="-283464">
              <a:buFont typeface="Courier New" panose="02070309020205020404" pitchFamily="49" charset="0"/>
              <a:buChar char="o"/>
              <a:defRPr sz="2800">
                <a:solidFill>
                  <a:schemeClr val="tx1"/>
                </a:solidFill>
              </a:defRPr>
            </a:lvl9pPr>
          </a:lstStyle>
          <a:p>
            <a:pPr lvl="0"/>
            <a:r>
              <a:rPr lang="en-US" smtClean="0"/>
              <a:t>Click to edit Master text styles</a:t>
            </a:r>
          </a:p>
          <a:p>
            <a:pPr lvl="1"/>
            <a:r>
              <a:rPr lang="en-US" smtClean="0"/>
              <a:t>Second level</a:t>
            </a:r>
          </a:p>
        </p:txBody>
      </p:sp>
      <p:sp>
        <p:nvSpPr>
          <p:cNvPr id="6" name="Title 5"/>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11" name="Date Placeholder 10"/>
          <p:cNvSpPr>
            <a:spLocks noGrp="1"/>
          </p:cNvSpPr>
          <p:nvPr>
            <p:ph type="dt" sz="half" idx="13"/>
          </p:nvPr>
        </p:nvSpPr>
        <p:spPr/>
        <p:txBody>
          <a:bodyPr/>
          <a:lstStyle>
            <a:lvl1pPr algn="l">
              <a:defRPr/>
            </a:lvl1pPr>
          </a:lstStyle>
          <a:p>
            <a:r>
              <a:rPr lang="en-US" smtClean="0"/>
              <a:t>05.03.2018</a:t>
            </a:r>
            <a:endParaRPr lang="en-US" dirty="0"/>
          </a:p>
        </p:txBody>
      </p:sp>
      <p:sp>
        <p:nvSpPr>
          <p:cNvPr id="12" name="Footer Placeholder 11"/>
          <p:cNvSpPr>
            <a:spLocks noGrp="1"/>
          </p:cNvSpPr>
          <p:nvPr>
            <p:ph type="ftr" sz="quarter" idx="14"/>
          </p:nvPr>
        </p:nvSpPr>
        <p:spPr/>
        <p:txBody>
          <a:bodyPr/>
          <a:lstStyle/>
          <a:p>
            <a:r>
              <a:rPr lang="en-US" dirty="0" err="1" smtClean="0"/>
              <a:t>SummaCare</a:t>
            </a:r>
            <a:r>
              <a:rPr lang="en-US" dirty="0" smtClean="0"/>
              <a:t> Sample </a:t>
            </a:r>
            <a:r>
              <a:rPr lang="en-US" dirty="0" err="1" smtClean="0"/>
              <a:t>Preso</a:t>
            </a:r>
            <a:endParaRPr lang="en-US" dirty="0"/>
          </a:p>
        </p:txBody>
      </p:sp>
      <p:sp>
        <p:nvSpPr>
          <p:cNvPr id="13" name="Slide Number Placeholder 12"/>
          <p:cNvSpPr>
            <a:spLocks noGrp="1"/>
          </p:cNvSpPr>
          <p:nvPr>
            <p:ph type="sldNum" sz="quarter" idx="15"/>
          </p:nvPr>
        </p:nvSpPr>
        <p:spPr/>
        <p:txBody>
          <a:bodyPr/>
          <a:lstStyle/>
          <a:p>
            <a:fld id="{5E8BC936-0928-C346-B13E-04BD58031644}" type="slidenum">
              <a:rPr lang="en-US" smtClean="0"/>
              <a:pPr/>
              <a:t>‹#›</a:t>
            </a:fld>
            <a:endParaRPr lang="en-US" dirty="0"/>
          </a:p>
        </p:txBody>
      </p:sp>
      <p:pic>
        <p:nvPicPr>
          <p:cNvPr id="14" name="Picture 13" descr="SummaCare_tm_vrt_rgb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048" y="6182864"/>
            <a:ext cx="1388776" cy="476890"/>
          </a:xfrm>
          <a:prstGeom prst="rect">
            <a:avLst/>
          </a:prstGeom>
        </p:spPr>
      </p:pic>
    </p:spTree>
    <p:extLst>
      <p:ext uri="{BB962C8B-B14F-4D97-AF65-F5344CB8AC3E}">
        <p14:creationId xmlns:p14="http://schemas.microsoft.com/office/powerpoint/2010/main" val="10078395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8096"/>
          </a:xfrm>
        </p:spPr>
        <p:txBody>
          <a:bodyPr/>
          <a:lstStyle>
            <a:lvl1pPr>
              <a:defRPr>
                <a:solidFill>
                  <a:schemeClr val="accent5"/>
                </a:solidFill>
              </a:defRPr>
            </a:lvl1pPr>
          </a:lstStyle>
          <a:p>
            <a:r>
              <a:rPr lang="en-US" smtClean="0"/>
              <a:t>Click to edit Master title style</a:t>
            </a:r>
            <a:endParaRPr lang="en-US" dirty="0"/>
          </a:p>
        </p:txBody>
      </p:sp>
      <p:sp>
        <p:nvSpPr>
          <p:cNvPr id="10" name="Content Placeholder 8"/>
          <p:cNvSpPr>
            <a:spLocks noGrp="1"/>
          </p:cNvSpPr>
          <p:nvPr>
            <p:ph sz="quarter" idx="14"/>
          </p:nvPr>
        </p:nvSpPr>
        <p:spPr>
          <a:xfrm>
            <a:off x="457200" y="1371600"/>
            <a:ext cx="3977640" cy="4572000"/>
          </a:xfrm>
        </p:spPr>
        <p:txBody>
          <a:bodyPr>
            <a:noAutofit/>
          </a:bodyPr>
          <a:lstStyle>
            <a:lvl1pPr>
              <a:defRPr sz="2400">
                <a:solidFill>
                  <a:schemeClr val="accent3"/>
                </a:solidFill>
              </a:defRPr>
            </a:lvl1pPr>
            <a:lvl2pPr marL="182880" indent="-182880">
              <a:buSzPct val="100000"/>
              <a:buFont typeface="Arial" panose="020B0604020202020204" pitchFamily="34" charset="0"/>
              <a:buChar char="•"/>
              <a:defRPr sz="2400">
                <a:solidFill>
                  <a:schemeClr val="accent3"/>
                </a:solidFill>
              </a:defRPr>
            </a:lvl2pPr>
            <a:lvl3pPr marL="182880" indent="-182880">
              <a:buFont typeface="Arial" panose="020B0604020202020204" pitchFamily="34" charset="0"/>
              <a:buChar char="•"/>
              <a:defRPr sz="2400">
                <a:solidFill>
                  <a:schemeClr val="accent3"/>
                </a:solidFill>
              </a:defRPr>
            </a:lvl3pPr>
            <a:lvl4pPr marL="182880" indent="-182880">
              <a:buSzPct val="100000"/>
              <a:buFont typeface="Arial" panose="020B0604020202020204" pitchFamily="34" charset="0"/>
              <a:buChar char="•"/>
              <a:defRPr sz="2400">
                <a:solidFill>
                  <a:schemeClr val="accent3"/>
                </a:solidFill>
              </a:defRPr>
            </a:lvl4pPr>
            <a:lvl5pPr marL="182880" indent="-182880">
              <a:buFont typeface="Arial" panose="020B0604020202020204" pitchFamily="34" charset="0"/>
              <a:buChar char="•"/>
              <a:defRPr sz="2400">
                <a:solidFill>
                  <a:schemeClr val="accent3"/>
                </a:solidFill>
              </a:defRPr>
            </a:lvl5pPr>
            <a:lvl6pPr marL="182880" indent="-182880">
              <a:buSzPct val="100000"/>
              <a:buFont typeface="Arial" panose="020B0604020202020204" pitchFamily="34" charset="0"/>
              <a:buChar char="•"/>
              <a:defRPr sz="2400">
                <a:solidFill>
                  <a:schemeClr val="accent3"/>
                </a:solidFill>
              </a:defRPr>
            </a:lvl6pPr>
            <a:lvl7pPr marL="182880" indent="-182880">
              <a:buFont typeface="Arial" panose="020B0604020202020204" pitchFamily="34" charset="0"/>
              <a:buChar char="•"/>
              <a:defRPr sz="2400">
                <a:solidFill>
                  <a:schemeClr val="accent3"/>
                </a:solidFill>
              </a:defRPr>
            </a:lvl7pPr>
            <a:lvl8pPr marL="182880" indent="-182880">
              <a:buSzPct val="100000"/>
              <a:buFont typeface="Arial" panose="020B0604020202020204" pitchFamily="34" charset="0"/>
              <a:buChar char="•"/>
              <a:defRPr sz="2400">
                <a:solidFill>
                  <a:schemeClr val="accent3"/>
                </a:solidFill>
              </a:defRPr>
            </a:lvl8pPr>
            <a:lvl9pPr marL="182880" indent="-182880">
              <a:buFont typeface="Arial" panose="020B0604020202020204" pitchFamily="34" charset="0"/>
              <a:buChar char="•"/>
              <a:defRPr sz="2400">
                <a:solidFill>
                  <a:schemeClr val="accent3"/>
                </a:solidFill>
              </a:defRPr>
            </a:lvl9pPr>
          </a:lstStyle>
          <a:p>
            <a:pPr lvl="0"/>
            <a:r>
              <a:rPr lang="en-US" smtClean="0"/>
              <a:t>Click to edit Master text styles</a:t>
            </a:r>
          </a:p>
          <a:p>
            <a:pPr lvl="1"/>
            <a:r>
              <a:rPr lang="en-US" smtClean="0"/>
              <a:t>Second level</a:t>
            </a:r>
          </a:p>
        </p:txBody>
      </p:sp>
      <p:sp>
        <p:nvSpPr>
          <p:cNvPr id="12" name="Content Placeholder 8"/>
          <p:cNvSpPr>
            <a:spLocks noGrp="1"/>
          </p:cNvSpPr>
          <p:nvPr>
            <p:ph sz="quarter" idx="15"/>
          </p:nvPr>
        </p:nvSpPr>
        <p:spPr>
          <a:xfrm>
            <a:off x="4707621" y="1371600"/>
            <a:ext cx="3977640" cy="4572000"/>
          </a:xfrm>
        </p:spPr>
        <p:txBody>
          <a:bodyPr>
            <a:noAutofit/>
          </a:bodyPr>
          <a:lstStyle>
            <a:lvl1pPr>
              <a:defRPr sz="2400">
                <a:solidFill>
                  <a:schemeClr val="accent3"/>
                </a:solidFill>
              </a:defRPr>
            </a:lvl1pPr>
            <a:lvl2pPr marL="182880" indent="-182880">
              <a:buSzPct val="100000"/>
              <a:buFont typeface="Arial" panose="020B0604020202020204" pitchFamily="34" charset="0"/>
              <a:buChar char="•"/>
              <a:defRPr sz="2400">
                <a:solidFill>
                  <a:schemeClr val="accent3"/>
                </a:solidFill>
              </a:defRPr>
            </a:lvl2pPr>
            <a:lvl3pPr marL="182880" indent="-182880">
              <a:buFont typeface="Arial" panose="020B0604020202020204" pitchFamily="34" charset="0"/>
              <a:buChar char="•"/>
              <a:defRPr sz="2400">
                <a:solidFill>
                  <a:schemeClr val="accent3"/>
                </a:solidFill>
              </a:defRPr>
            </a:lvl3pPr>
            <a:lvl4pPr marL="182880" indent="-182880">
              <a:buSzPct val="100000"/>
              <a:buFont typeface="Arial" panose="020B0604020202020204" pitchFamily="34" charset="0"/>
              <a:buChar char="•"/>
              <a:defRPr sz="2400">
                <a:solidFill>
                  <a:schemeClr val="accent3"/>
                </a:solidFill>
              </a:defRPr>
            </a:lvl4pPr>
            <a:lvl5pPr marL="182880" indent="-182880">
              <a:buFont typeface="Arial" panose="020B0604020202020204" pitchFamily="34" charset="0"/>
              <a:buChar char="•"/>
              <a:defRPr sz="2400">
                <a:solidFill>
                  <a:schemeClr val="accent3"/>
                </a:solidFill>
              </a:defRPr>
            </a:lvl5pPr>
            <a:lvl6pPr marL="182880" indent="-182880">
              <a:buSzPct val="100000"/>
              <a:buFont typeface="Arial" panose="020B0604020202020204" pitchFamily="34" charset="0"/>
              <a:buChar char="•"/>
              <a:defRPr sz="2400">
                <a:solidFill>
                  <a:schemeClr val="accent3"/>
                </a:solidFill>
              </a:defRPr>
            </a:lvl6pPr>
            <a:lvl7pPr marL="182880" indent="-182880">
              <a:buFont typeface="Arial" panose="020B0604020202020204" pitchFamily="34" charset="0"/>
              <a:buChar char="•"/>
              <a:defRPr sz="2400">
                <a:solidFill>
                  <a:schemeClr val="accent3"/>
                </a:solidFill>
              </a:defRPr>
            </a:lvl7pPr>
            <a:lvl8pPr marL="182880" indent="-182880">
              <a:buSzPct val="100000"/>
              <a:buFont typeface="Arial" panose="020B0604020202020204" pitchFamily="34" charset="0"/>
              <a:buChar char="•"/>
              <a:defRPr sz="2400">
                <a:solidFill>
                  <a:schemeClr val="accent3"/>
                </a:solidFill>
              </a:defRPr>
            </a:lvl8pPr>
            <a:lvl9pPr marL="182880" indent="-182880">
              <a:buFont typeface="Arial" panose="020B0604020202020204" pitchFamily="34" charset="0"/>
              <a:buChar char="•"/>
              <a:defRPr sz="2400">
                <a:solidFill>
                  <a:schemeClr val="accent3"/>
                </a:solidFill>
              </a:defRPr>
            </a:lvl9pPr>
          </a:lstStyle>
          <a:p>
            <a:pPr lvl="0"/>
            <a:r>
              <a:rPr lang="en-US" smtClean="0"/>
              <a:t>Click to edit Master text styles</a:t>
            </a:r>
          </a:p>
          <a:p>
            <a:pPr lvl="1"/>
            <a:r>
              <a:rPr lang="en-US" smtClean="0"/>
              <a:t>Second level</a:t>
            </a:r>
          </a:p>
        </p:txBody>
      </p:sp>
      <p:sp>
        <p:nvSpPr>
          <p:cNvPr id="6" name="Footer Placeholder 5"/>
          <p:cNvSpPr>
            <a:spLocks noGrp="1"/>
          </p:cNvSpPr>
          <p:nvPr>
            <p:ph type="ftr" sz="quarter" idx="17"/>
          </p:nvPr>
        </p:nvSpPr>
        <p:spPr/>
        <p:txBody>
          <a:bodyPr/>
          <a:lstStyle/>
          <a:p>
            <a:r>
              <a:rPr lang="en-US" smtClean="0"/>
              <a:t>SummaCare Sample Preso</a:t>
            </a:r>
            <a:endParaRPr lang="en-US" dirty="0"/>
          </a:p>
        </p:txBody>
      </p:sp>
      <p:sp>
        <p:nvSpPr>
          <p:cNvPr id="11" name="Slide Number Placeholder 10"/>
          <p:cNvSpPr>
            <a:spLocks noGrp="1"/>
          </p:cNvSpPr>
          <p:nvPr>
            <p:ph type="sldNum" sz="quarter" idx="18"/>
          </p:nvPr>
        </p:nvSpPr>
        <p:spPr/>
        <p:txBody>
          <a:bodyPr/>
          <a:lstStyle/>
          <a:p>
            <a:fld id="{5E8BC936-0928-C346-B13E-04BD58031644}" type="slidenum">
              <a:rPr lang="en-US" smtClean="0"/>
              <a:pPr/>
              <a:t>‹#›</a:t>
            </a:fld>
            <a:endParaRPr lang="en-US" dirty="0"/>
          </a:p>
        </p:txBody>
      </p:sp>
      <p:sp>
        <p:nvSpPr>
          <p:cNvPr id="13" name="Date Placeholder 10"/>
          <p:cNvSpPr>
            <a:spLocks noGrp="1"/>
          </p:cNvSpPr>
          <p:nvPr>
            <p:ph type="dt" sz="half" idx="19"/>
          </p:nvPr>
        </p:nvSpPr>
        <p:spPr>
          <a:xfrm>
            <a:off x="4709160" y="6470332"/>
            <a:ext cx="1463040" cy="182880"/>
          </a:xfrm>
        </p:spPr>
        <p:txBody>
          <a:bodyPr/>
          <a:lstStyle>
            <a:lvl1pPr algn="l">
              <a:defRPr/>
            </a:lvl1pPr>
          </a:lstStyle>
          <a:p>
            <a:r>
              <a:rPr lang="en-US" smtClean="0"/>
              <a:t>05.03.2018</a:t>
            </a:r>
            <a:endParaRPr lang="en-US" dirty="0"/>
          </a:p>
        </p:txBody>
      </p:sp>
      <p:pic>
        <p:nvPicPr>
          <p:cNvPr id="3" name="Picture 2" descr="SummaCare_tm_vrt_rgb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048" y="6182864"/>
            <a:ext cx="1388776" cy="476890"/>
          </a:xfrm>
          <a:prstGeom prst="rect">
            <a:avLst/>
          </a:prstGeom>
        </p:spPr>
      </p:pic>
    </p:spTree>
    <p:extLst>
      <p:ext uri="{BB962C8B-B14F-4D97-AF65-F5344CB8AC3E}">
        <p14:creationId xmlns:p14="http://schemas.microsoft.com/office/powerpoint/2010/main" val="13168450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Footer Placeholder 9"/>
          <p:cNvSpPr>
            <a:spLocks noGrp="1"/>
          </p:cNvSpPr>
          <p:nvPr>
            <p:ph type="ftr" sz="quarter" idx="11"/>
          </p:nvPr>
        </p:nvSpPr>
        <p:spPr/>
        <p:txBody>
          <a:bodyPr/>
          <a:lstStyle/>
          <a:p>
            <a:r>
              <a:rPr lang="en-US" dirty="0" err="1" smtClean="0"/>
              <a:t>SummaCare</a:t>
            </a:r>
            <a:r>
              <a:rPr lang="en-US" dirty="0" smtClean="0"/>
              <a:t> Sample </a:t>
            </a:r>
            <a:r>
              <a:rPr lang="en-US" dirty="0" err="1" smtClean="0"/>
              <a:t>Preso</a:t>
            </a:r>
            <a:endParaRPr lang="en-US" dirty="0"/>
          </a:p>
        </p:txBody>
      </p:sp>
      <p:sp>
        <p:nvSpPr>
          <p:cNvPr id="11" name="Slide Number Placeholder 10"/>
          <p:cNvSpPr>
            <a:spLocks noGrp="1"/>
          </p:cNvSpPr>
          <p:nvPr>
            <p:ph type="sldNum" sz="quarter" idx="12"/>
          </p:nvPr>
        </p:nvSpPr>
        <p:spPr/>
        <p:txBody>
          <a:bodyPr/>
          <a:lstStyle/>
          <a:p>
            <a:fld id="{5E8BC936-0928-C346-B13E-04BD58031644}" type="slidenum">
              <a:rPr lang="en-US" smtClean="0"/>
              <a:pPr/>
              <a:t>‹#›</a:t>
            </a:fld>
            <a:endParaRPr lang="en-US" dirty="0"/>
          </a:p>
        </p:txBody>
      </p:sp>
      <p:sp>
        <p:nvSpPr>
          <p:cNvPr id="8" name="Date Placeholder 10"/>
          <p:cNvSpPr>
            <a:spLocks noGrp="1"/>
          </p:cNvSpPr>
          <p:nvPr>
            <p:ph type="dt" sz="half" idx="15"/>
          </p:nvPr>
        </p:nvSpPr>
        <p:spPr>
          <a:xfrm>
            <a:off x="4709160" y="6470332"/>
            <a:ext cx="1463040" cy="182880"/>
          </a:xfrm>
        </p:spPr>
        <p:txBody>
          <a:bodyPr/>
          <a:lstStyle>
            <a:lvl1pPr algn="l">
              <a:defRPr/>
            </a:lvl1pPr>
          </a:lstStyle>
          <a:p>
            <a:r>
              <a:rPr lang="en-US" smtClean="0"/>
              <a:t>05.03.2018</a:t>
            </a:r>
            <a:endParaRPr lang="en-US" dirty="0"/>
          </a:p>
        </p:txBody>
      </p:sp>
      <p:pic>
        <p:nvPicPr>
          <p:cNvPr id="12" name="Picture 11" descr="SummaCare_tm_vrt_rgb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048" y="6182864"/>
            <a:ext cx="1388776" cy="476890"/>
          </a:xfrm>
          <a:prstGeom prst="rect">
            <a:avLst/>
          </a:prstGeom>
        </p:spPr>
      </p:pic>
    </p:spTree>
    <p:extLst>
      <p:ext uri="{BB962C8B-B14F-4D97-AF65-F5344CB8AC3E}">
        <p14:creationId xmlns:p14="http://schemas.microsoft.com/office/powerpoint/2010/main" val="7932158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Stacked Lef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58788" y="1373188"/>
            <a:ext cx="3975100"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Content Placeholder 10"/>
          <p:cNvSpPr>
            <a:spLocks noGrp="1"/>
          </p:cNvSpPr>
          <p:nvPr>
            <p:ph sz="quarter" idx="11"/>
          </p:nvPr>
        </p:nvSpPr>
        <p:spPr>
          <a:xfrm>
            <a:off x="4708526" y="1373187"/>
            <a:ext cx="3976687"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quarter" idx="14"/>
          </p:nvPr>
        </p:nvSpPr>
        <p:spPr>
          <a:xfrm>
            <a:off x="457200"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Footer Placeholder 6"/>
          <p:cNvSpPr>
            <a:spLocks noGrp="1"/>
          </p:cNvSpPr>
          <p:nvPr>
            <p:ph type="ftr" sz="quarter" idx="16"/>
          </p:nvPr>
        </p:nvSpPr>
        <p:spPr/>
        <p:txBody>
          <a:bodyPr/>
          <a:lstStyle/>
          <a:p>
            <a:r>
              <a:rPr lang="en-US" dirty="0" err="1" smtClean="0"/>
              <a:t>SummaCare</a:t>
            </a:r>
            <a:r>
              <a:rPr lang="en-US" dirty="0" smtClean="0"/>
              <a:t> Sample </a:t>
            </a:r>
            <a:r>
              <a:rPr lang="en-US" dirty="0" err="1" smtClean="0"/>
              <a:t>Preso</a:t>
            </a:r>
            <a:endParaRPr lang="en-US" dirty="0"/>
          </a:p>
        </p:txBody>
      </p:sp>
      <p:sp>
        <p:nvSpPr>
          <p:cNvPr id="13" name="Slide Number Placeholder 12"/>
          <p:cNvSpPr>
            <a:spLocks noGrp="1"/>
          </p:cNvSpPr>
          <p:nvPr>
            <p:ph type="sldNum" sz="quarter" idx="17"/>
          </p:nvPr>
        </p:nvSpPr>
        <p:spPr/>
        <p:txBody>
          <a:bodyPr/>
          <a:lstStyle/>
          <a:p>
            <a:fld id="{5E8BC936-0928-C346-B13E-04BD58031644}" type="slidenum">
              <a:rPr lang="en-US" smtClean="0"/>
              <a:pPr/>
              <a:t>‹#›</a:t>
            </a:fld>
            <a:endParaRPr lang="en-US" dirty="0"/>
          </a:p>
        </p:txBody>
      </p:sp>
      <p:sp>
        <p:nvSpPr>
          <p:cNvPr id="10" name="Date Placeholder 10"/>
          <p:cNvSpPr>
            <a:spLocks noGrp="1"/>
          </p:cNvSpPr>
          <p:nvPr>
            <p:ph type="dt" sz="half" idx="15"/>
          </p:nvPr>
        </p:nvSpPr>
        <p:spPr>
          <a:xfrm>
            <a:off x="4709160" y="6470332"/>
            <a:ext cx="1463040" cy="182880"/>
          </a:xfrm>
        </p:spPr>
        <p:txBody>
          <a:bodyPr/>
          <a:lstStyle>
            <a:lvl1pPr algn="l">
              <a:defRPr/>
            </a:lvl1pPr>
          </a:lstStyle>
          <a:p>
            <a:r>
              <a:rPr lang="en-US" smtClean="0"/>
              <a:t>05.03.2018</a:t>
            </a:r>
            <a:endParaRPr lang="en-US" dirty="0"/>
          </a:p>
        </p:txBody>
      </p:sp>
      <p:sp>
        <p:nvSpPr>
          <p:cNvPr id="14" name="Title 1"/>
          <p:cNvSpPr>
            <a:spLocks noGrp="1"/>
          </p:cNvSpPr>
          <p:nvPr>
            <p:ph type="title"/>
          </p:nvPr>
        </p:nvSpPr>
        <p:spPr>
          <a:xfrm>
            <a:off x="457200" y="457200"/>
            <a:ext cx="8229600" cy="768096"/>
          </a:xfrm>
        </p:spPr>
        <p:txBody>
          <a:bodyPr/>
          <a:lstStyle>
            <a:lvl1pPr>
              <a:defRPr>
                <a:solidFill>
                  <a:schemeClr val="accent5"/>
                </a:solidFill>
              </a:defRPr>
            </a:lvl1pPr>
          </a:lstStyle>
          <a:p>
            <a:r>
              <a:rPr lang="en-US" smtClean="0"/>
              <a:t>Click to edit Master title style</a:t>
            </a:r>
            <a:endParaRPr lang="en-US" dirty="0"/>
          </a:p>
        </p:txBody>
      </p:sp>
      <p:pic>
        <p:nvPicPr>
          <p:cNvPr id="15" name="Picture 14" descr="SummaCare_tm_vrt_rgb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048" y="6182864"/>
            <a:ext cx="1388776" cy="476890"/>
          </a:xfrm>
          <a:prstGeom prst="rect">
            <a:avLst/>
          </a:prstGeom>
        </p:spPr>
      </p:pic>
    </p:spTree>
    <p:extLst>
      <p:ext uri="{BB962C8B-B14F-4D97-AF65-F5344CB8AC3E}">
        <p14:creationId xmlns:p14="http://schemas.microsoft.com/office/powerpoint/2010/main" val="27879019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nd Column Wide">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373188"/>
            <a:ext cx="256032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1"/>
          </p:nvPr>
        </p:nvSpPr>
        <p:spPr>
          <a:xfrm>
            <a:off x="3295650" y="1373188"/>
            <a:ext cx="539115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Footer Placeholder 5"/>
          <p:cNvSpPr>
            <a:spLocks noGrp="1"/>
          </p:cNvSpPr>
          <p:nvPr>
            <p:ph type="ftr" sz="quarter" idx="13"/>
          </p:nvPr>
        </p:nvSpPr>
        <p:spPr/>
        <p:txBody>
          <a:bodyPr/>
          <a:lstStyle/>
          <a:p>
            <a:r>
              <a:rPr lang="en-US" smtClean="0"/>
              <a:t>SummaCare Sample Preso</a:t>
            </a:r>
            <a:endParaRPr lang="en-US" dirty="0"/>
          </a:p>
        </p:txBody>
      </p:sp>
      <p:sp>
        <p:nvSpPr>
          <p:cNvPr id="10" name="Slide Number Placeholder 9"/>
          <p:cNvSpPr>
            <a:spLocks noGrp="1"/>
          </p:cNvSpPr>
          <p:nvPr>
            <p:ph type="sldNum" sz="quarter" idx="14"/>
          </p:nvPr>
        </p:nvSpPr>
        <p:spPr/>
        <p:txBody>
          <a:bodyPr/>
          <a:lstStyle/>
          <a:p>
            <a:fld id="{5E8BC936-0928-C346-B13E-04BD58031644}" type="slidenum">
              <a:rPr lang="en-US" smtClean="0"/>
              <a:pPr/>
              <a:t>‹#›</a:t>
            </a:fld>
            <a:endParaRPr lang="en-US" dirty="0"/>
          </a:p>
        </p:txBody>
      </p:sp>
      <p:sp>
        <p:nvSpPr>
          <p:cNvPr id="14" name="Date Placeholder 10"/>
          <p:cNvSpPr>
            <a:spLocks noGrp="1"/>
          </p:cNvSpPr>
          <p:nvPr>
            <p:ph type="dt" sz="half" idx="15"/>
          </p:nvPr>
        </p:nvSpPr>
        <p:spPr>
          <a:xfrm>
            <a:off x="4709160" y="6470332"/>
            <a:ext cx="1463040" cy="182880"/>
          </a:xfrm>
        </p:spPr>
        <p:txBody>
          <a:bodyPr/>
          <a:lstStyle>
            <a:lvl1pPr algn="l">
              <a:defRPr/>
            </a:lvl1pPr>
          </a:lstStyle>
          <a:p>
            <a:r>
              <a:rPr lang="en-US" smtClean="0"/>
              <a:t>05.03.2018</a:t>
            </a:r>
            <a:endParaRPr lang="en-US" dirty="0"/>
          </a:p>
        </p:txBody>
      </p:sp>
      <p:sp>
        <p:nvSpPr>
          <p:cNvPr id="12" name="Title 1"/>
          <p:cNvSpPr>
            <a:spLocks noGrp="1"/>
          </p:cNvSpPr>
          <p:nvPr>
            <p:ph type="title"/>
          </p:nvPr>
        </p:nvSpPr>
        <p:spPr>
          <a:xfrm>
            <a:off x="457200" y="457200"/>
            <a:ext cx="8229600" cy="768096"/>
          </a:xfrm>
        </p:spPr>
        <p:txBody>
          <a:bodyPr/>
          <a:lstStyle>
            <a:lvl1pPr>
              <a:defRPr>
                <a:solidFill>
                  <a:schemeClr val="accent5"/>
                </a:solidFill>
              </a:defRPr>
            </a:lvl1pPr>
          </a:lstStyle>
          <a:p>
            <a:r>
              <a:rPr lang="en-US" smtClean="0"/>
              <a:t>Click to edit Master title style</a:t>
            </a:r>
            <a:endParaRPr lang="en-US" dirty="0"/>
          </a:p>
        </p:txBody>
      </p:sp>
      <p:pic>
        <p:nvPicPr>
          <p:cNvPr id="15" name="Picture 14" descr="SummaCare_tm_vrt_rgb_p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048" y="6182864"/>
            <a:ext cx="1388776" cy="476890"/>
          </a:xfrm>
          <a:prstGeom prst="rect">
            <a:avLst/>
          </a:prstGeom>
        </p:spPr>
      </p:pic>
    </p:spTree>
    <p:extLst>
      <p:ext uri="{BB962C8B-B14F-4D97-AF65-F5344CB8AC3E}">
        <p14:creationId xmlns:p14="http://schemas.microsoft.com/office/powerpoint/2010/main" val="31641600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768096"/>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599"/>
            <a:ext cx="8229600" cy="4572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709160" y="6470332"/>
            <a:ext cx="1463040" cy="182880"/>
          </a:xfrm>
          <a:prstGeom prst="rect">
            <a:avLst/>
          </a:prstGeom>
        </p:spPr>
        <p:txBody>
          <a:bodyPr vert="horz" lIns="0" tIns="0" rIns="0" bIns="0" rtlCol="0" anchor="b" anchorCtr="0"/>
          <a:lstStyle>
            <a:lvl1pPr algn="ctr">
              <a:defRPr sz="900" b="0">
                <a:solidFill>
                  <a:schemeClr val="tx1"/>
                </a:solidFill>
              </a:defRPr>
            </a:lvl1pPr>
          </a:lstStyle>
          <a:p>
            <a:pPr algn="l"/>
            <a:r>
              <a:rPr lang="en-US" smtClean="0"/>
              <a:t>05.03.2018</a:t>
            </a:r>
            <a:endParaRPr lang="en-US" dirty="0"/>
          </a:p>
        </p:txBody>
      </p:sp>
      <p:sp>
        <p:nvSpPr>
          <p:cNvPr id="6" name="Slide Number Placeholder 5"/>
          <p:cNvSpPr>
            <a:spLocks noGrp="1"/>
          </p:cNvSpPr>
          <p:nvPr>
            <p:ph type="sldNum" sz="quarter" idx="4"/>
          </p:nvPr>
        </p:nvSpPr>
        <p:spPr>
          <a:xfrm>
            <a:off x="457200" y="6374288"/>
            <a:ext cx="457200" cy="278924"/>
          </a:xfrm>
          <a:prstGeom prst="rect">
            <a:avLst/>
          </a:prstGeom>
        </p:spPr>
        <p:txBody>
          <a:bodyPr vert="horz" lIns="0" tIns="0" rIns="0" bIns="0" rtlCol="0" anchor="b" anchorCtr="0"/>
          <a:lstStyle>
            <a:lvl1pPr algn="l">
              <a:defRPr sz="900">
                <a:solidFill>
                  <a:schemeClr val="tx1"/>
                </a:solidFill>
              </a:defRPr>
            </a:lvl1pPr>
          </a:lstStyle>
          <a:p>
            <a:fld id="{5E8BC936-0928-C346-B13E-04BD58031644}" type="slidenum">
              <a:rPr lang="en-US" smtClean="0"/>
              <a:pPr/>
              <a:t>‹#›</a:t>
            </a:fld>
            <a:endParaRPr lang="en-US" dirty="0"/>
          </a:p>
        </p:txBody>
      </p:sp>
      <p:sp>
        <p:nvSpPr>
          <p:cNvPr id="5" name="Footer Placeholder 4"/>
          <p:cNvSpPr>
            <a:spLocks noGrp="1"/>
          </p:cNvSpPr>
          <p:nvPr>
            <p:ph type="ftr" sz="quarter" idx="3"/>
          </p:nvPr>
        </p:nvSpPr>
        <p:spPr>
          <a:xfrm>
            <a:off x="731520" y="6473952"/>
            <a:ext cx="3657600" cy="182880"/>
          </a:xfrm>
          <a:prstGeom prst="rect">
            <a:avLst/>
          </a:prstGeom>
        </p:spPr>
        <p:txBody>
          <a:bodyPr vert="horz" lIns="0" tIns="45720" rIns="0" bIns="0" rtlCol="0" anchor="ctr"/>
          <a:lstStyle>
            <a:lvl1pPr algn="l">
              <a:defRPr sz="900">
                <a:solidFill>
                  <a:schemeClr val="tx1"/>
                </a:solidFill>
              </a:defRPr>
            </a:lvl1pPr>
          </a:lstStyle>
          <a:p>
            <a:r>
              <a:rPr lang="en-US" dirty="0" err="1" smtClean="0"/>
              <a:t>SummaCare</a:t>
            </a:r>
            <a:r>
              <a:rPr lang="en-US" dirty="0" smtClean="0"/>
              <a:t> Sample </a:t>
            </a:r>
            <a:r>
              <a:rPr lang="en-US" dirty="0" err="1" smtClean="0"/>
              <a:t>Preso</a:t>
            </a:r>
            <a:endParaRPr lang="en-US" dirty="0"/>
          </a:p>
        </p:txBody>
      </p:sp>
    </p:spTree>
    <p:extLst>
      <p:ext uri="{BB962C8B-B14F-4D97-AF65-F5344CB8AC3E}">
        <p14:creationId xmlns:p14="http://schemas.microsoft.com/office/powerpoint/2010/main" val="3798544658"/>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70" r:id="rId3"/>
    <p:sldLayoutId id="2147483650" r:id="rId4"/>
    <p:sldLayoutId id="2147483664" r:id="rId5"/>
    <p:sldLayoutId id="2147483678" r:id="rId6"/>
  </p:sldLayoutIdLst>
  <p:timing>
    <p:tnLst>
      <p:par>
        <p:cTn id="1" dur="indefinite" restart="never" nodeType="tmRoot"/>
      </p:par>
    </p:tnLst>
  </p:timing>
  <p:hf hdr="0" ftr="0" dt="0"/>
  <p:txStyles>
    <p:titleStyle>
      <a:lvl1pPr algn="l" defTabSz="457200" rtl="0" eaLnBrk="1" latinLnBrk="0" hangingPunct="1">
        <a:spcBef>
          <a:spcPct val="0"/>
        </a:spcBef>
        <a:buNone/>
        <a:defRPr sz="2600" b="1" i="0" kern="1200">
          <a:solidFill>
            <a:schemeClr val="accent5"/>
          </a:solidFill>
          <a:latin typeface="Calibri"/>
          <a:ea typeface="+mj-ea"/>
          <a:cs typeface="Calibri"/>
        </a:defRPr>
      </a:lvl1pPr>
    </p:titleStyle>
    <p:bodyStyle>
      <a:lvl1pPr marL="182880" indent="-182880" algn="l" defTabSz="457200" rtl="0" eaLnBrk="1" latinLnBrk="0" hangingPunct="1">
        <a:spcBef>
          <a:spcPts val="0"/>
        </a:spcBef>
        <a:spcAft>
          <a:spcPts val="300"/>
        </a:spcAft>
        <a:buFont typeface="Arial" panose="020B0604020202020204" pitchFamily="34" charset="0"/>
        <a:buChar char="•"/>
        <a:defRPr sz="1800" b="0" kern="1200">
          <a:solidFill>
            <a:schemeClr val="tx1"/>
          </a:solidFill>
          <a:latin typeface="Calibri"/>
          <a:ea typeface="+mn-ea"/>
          <a:cs typeface="Calibri"/>
        </a:defRPr>
      </a:lvl1pPr>
      <a:lvl2pPr marL="365760" indent="-182880" algn="l" defTabSz="0" rtl="0" eaLnBrk="1" latinLnBrk="0" hangingPunct="1">
        <a:spcBef>
          <a:spcPts val="0"/>
        </a:spcBef>
        <a:spcAft>
          <a:spcPts val="300"/>
        </a:spcAft>
        <a:buSzPct val="80000"/>
        <a:buFont typeface="Courier New" panose="02070309020205020404" pitchFamily="49" charset="0"/>
        <a:buChar char="o"/>
        <a:defRPr sz="1800" b="0" i="0" kern="1200">
          <a:solidFill>
            <a:schemeClr val="tx1"/>
          </a:solidFill>
          <a:latin typeface="Calibri"/>
          <a:ea typeface="+mn-ea"/>
          <a:cs typeface="Calibri"/>
        </a:defRPr>
      </a:lvl2pPr>
      <a:lvl3pPr marL="548640" indent="-182880" algn="l" defTabSz="401638" rtl="0" eaLnBrk="1" latinLnBrk="0" hangingPunct="1">
        <a:spcBef>
          <a:spcPts val="0"/>
        </a:spcBef>
        <a:spcAft>
          <a:spcPts val="300"/>
        </a:spcAft>
        <a:buFont typeface="Arial" panose="020B0604020202020204" pitchFamily="34" charset="0"/>
        <a:buChar char="•"/>
        <a:defRPr sz="1800" b="0" i="0" kern="1200">
          <a:solidFill>
            <a:schemeClr val="tx1"/>
          </a:solidFill>
          <a:latin typeface="Calibri"/>
          <a:ea typeface="+mn-ea"/>
          <a:cs typeface="Calibri"/>
        </a:defRPr>
      </a:lvl3pPr>
      <a:lvl4pPr marL="731520" indent="-182880" algn="l" defTabSz="228600" rtl="0" eaLnBrk="1" latinLnBrk="0" hangingPunct="1">
        <a:spcBef>
          <a:spcPts val="0"/>
        </a:spcBef>
        <a:spcAft>
          <a:spcPts val="300"/>
        </a:spcAft>
        <a:buSzPct val="80000"/>
        <a:buFont typeface="Courier New" panose="02070309020205020404" pitchFamily="49" charset="0"/>
        <a:buChar char="o"/>
        <a:defRPr sz="1400" b="0" i="0" kern="1200">
          <a:solidFill>
            <a:schemeClr val="tx1"/>
          </a:solidFill>
          <a:latin typeface="Calibri"/>
          <a:ea typeface="+mn-ea"/>
          <a:cs typeface="Calibri"/>
        </a:defRPr>
      </a:lvl4pPr>
      <a:lvl5pPr marL="914400" indent="-182880" algn="l" defTabSz="457200" rtl="0" eaLnBrk="1" latinLnBrk="0" hangingPunct="1">
        <a:spcBef>
          <a:spcPts val="0"/>
        </a:spcBef>
        <a:spcAft>
          <a:spcPts val="300"/>
        </a:spcAft>
        <a:buFont typeface="Arial" panose="020B0604020202020204" pitchFamily="34" charset="0"/>
        <a:buChar char="•"/>
        <a:defRPr lang="en-US" sz="1400" b="0" i="0" kern="1200" dirty="0" smtClean="0">
          <a:solidFill>
            <a:schemeClr val="tx1"/>
          </a:solidFill>
          <a:latin typeface="Calibri"/>
          <a:ea typeface="+mn-ea"/>
          <a:cs typeface="Calibri"/>
        </a:defRPr>
      </a:lvl5pPr>
      <a:lvl6pPr marL="1097280" indent="-182880" algn="l" defTabSz="457200" rtl="0" eaLnBrk="1" latinLnBrk="0" hangingPunct="1">
        <a:spcBef>
          <a:spcPts val="0"/>
        </a:spcBef>
        <a:spcAft>
          <a:spcPts val="300"/>
        </a:spcAft>
        <a:buSzPct val="80000"/>
        <a:buFont typeface="Courier New" panose="02070309020205020404" pitchFamily="49" charset="0"/>
        <a:buChar char="o"/>
        <a:defRPr sz="1400" kern="1200" baseline="0">
          <a:solidFill>
            <a:schemeClr val="tx1"/>
          </a:solidFill>
          <a:latin typeface="+mn-lt"/>
          <a:ea typeface="+mn-ea"/>
          <a:cs typeface="+mn-cs"/>
        </a:defRPr>
      </a:lvl6pPr>
      <a:lvl7pPr marL="1280160" indent="-182880" algn="l" defTabSz="457200" rtl="0" eaLnBrk="1" latinLnBrk="0" hangingPunct="1">
        <a:spcBef>
          <a:spcPts val="0"/>
        </a:spcBef>
        <a:spcAft>
          <a:spcPts val="300"/>
        </a:spcAft>
        <a:buFont typeface="Arial" panose="020B0604020202020204" pitchFamily="34" charset="0"/>
        <a:buChar char="•"/>
        <a:defRPr sz="1400" kern="1200">
          <a:solidFill>
            <a:schemeClr val="tx1"/>
          </a:solidFill>
          <a:latin typeface="+mn-lt"/>
          <a:ea typeface="+mn-ea"/>
          <a:cs typeface="+mn-cs"/>
        </a:defRPr>
      </a:lvl7pPr>
      <a:lvl8pPr marL="1463040" indent="-182880" algn="l" defTabSz="457200" rtl="0" eaLnBrk="1" latinLnBrk="0" hangingPunct="1">
        <a:spcBef>
          <a:spcPts val="0"/>
        </a:spcBef>
        <a:spcAft>
          <a:spcPts val="300"/>
        </a:spcAft>
        <a:buSzPct val="80000"/>
        <a:buFont typeface="Courier New" panose="02070309020205020404" pitchFamily="49" charset="0"/>
        <a:buChar char="o"/>
        <a:defRPr sz="1400" kern="1200" baseline="0">
          <a:solidFill>
            <a:schemeClr val="tx1"/>
          </a:solidFill>
          <a:latin typeface="+mn-lt"/>
          <a:ea typeface="+mn-ea"/>
          <a:cs typeface="+mn-cs"/>
        </a:defRPr>
      </a:lvl8pPr>
      <a:lvl9pPr marL="1645920" indent="-182880" algn="l" defTabSz="457200" rtl="0" eaLnBrk="1" latinLnBrk="0" hangingPunct="1">
        <a:spcBef>
          <a:spcPts val="0"/>
        </a:spcBef>
        <a:spcAft>
          <a:spcPts val="300"/>
        </a:spcAft>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summacare.com/providers/provider-resources/prior-authorization/prior-authorization-services" TargetMode="External"/><Relationship Id="rId4" Type="http://schemas.openxmlformats.org/officeDocument/2006/relationships/hyperlink" Target="https://summacare.myplancentral.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hyperlink" Target="mailto:homelinksummacare@vgm.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summacare.com/about-us/member-rights-and-responsibilities" TargetMode="External"/><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hyperlink" Target="mailto:contactproviderservices@summacare.com" TargetMode="External"/><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slideLayout" Target="../slideLayouts/slideLayout6.xml"/><Relationship Id="rId4" Type="http://schemas.openxmlformats.org/officeDocument/2006/relationships/audio" Target="../media/media34.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9.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hyperlink" Target="mailto:contactproviderservices@summacare.com"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media" Target="../media/media41.m4a"/><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slideLayout" Target="../slideLayouts/slideLayout4.xml"/><Relationship Id="rId4" Type="http://schemas.openxmlformats.org/officeDocument/2006/relationships/audio" Target="../media/media41.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4.m4a"/><Relationship Id="rId7" Type="http://schemas.openxmlformats.org/officeDocument/2006/relationships/hyperlink" Target="https://www.summacare.com/contact-us/provider-access-to-plan-central"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audio" Target="../media/media44.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s://www.summacare.com/shop-employers/self-funded-option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summacare.com/individual" TargetMode="External"/><Relationship Id="rId5" Type="http://schemas.openxmlformats.org/officeDocument/2006/relationships/hyperlink" Target="https://www.summacare.com/shop-employers" TargetMode="External"/><Relationship Id="rId4" Type="http://schemas.openxmlformats.org/officeDocument/2006/relationships/hyperlink" Target="https://www.summacare.com/medicar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emf"/><Relationship Id="rId5" Type="http://schemas.openxmlformats.org/officeDocument/2006/relationships/hyperlink" Target="http://www.summacare.com/"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6890" y="2131395"/>
            <a:ext cx="6159910" cy="2312786"/>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Provider Orientation Training</a:t>
            </a:r>
            <a:br>
              <a:rPr lang="en-US" dirty="0" smtClean="0"/>
            </a:br>
            <a:r>
              <a:rPr lang="en-US" dirty="0"/>
              <a:t/>
            </a:r>
            <a:br>
              <a:rPr lang="en-US" dirty="0"/>
            </a:br>
            <a:endParaRPr lang="en-US" dirty="0"/>
          </a:p>
        </p:txBody>
      </p:sp>
      <p:sp>
        <p:nvSpPr>
          <p:cNvPr id="4" name="Text Placeholder 3"/>
          <p:cNvSpPr>
            <a:spLocks noGrp="1"/>
          </p:cNvSpPr>
          <p:nvPr>
            <p:ph type="body" sz="quarter" idx="11"/>
          </p:nvPr>
        </p:nvSpPr>
        <p:spPr/>
        <p:txBody>
          <a:bodyPr/>
          <a:lstStyle/>
          <a:p>
            <a:pPr marL="0" indent="0">
              <a:buNone/>
            </a:pPr>
            <a:endParaRPr lang="en-US" dirty="0" smtClean="0"/>
          </a:p>
          <a:p>
            <a:pPr marL="0" indent="0">
              <a:buNone/>
            </a:pP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59251882"/>
      </p:ext>
    </p:extLst>
  </p:cSld>
  <p:clrMapOvr>
    <a:masterClrMapping/>
  </p:clrMapOvr>
  <mc:AlternateContent xmlns:mc="http://schemas.openxmlformats.org/markup-compatibility/2006" xmlns:p14="http://schemas.microsoft.com/office/powerpoint/2010/main">
    <mc:Choice Requires="p14">
      <p:transition spd="slow" p14:dur="2000" advTm="6716"/>
    </mc:Choice>
    <mc:Fallback xmlns="">
      <p:transition spd="slow" advTm="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958" y="1380224"/>
            <a:ext cx="8229600" cy="5072334"/>
          </a:xfrm>
        </p:spPr>
        <p:txBody>
          <a:bodyPr>
            <a:normAutofit/>
          </a:bodyPr>
          <a:lstStyle/>
          <a:p>
            <a:r>
              <a:rPr lang="en-US" sz="2200" dirty="0" smtClean="0">
                <a:solidFill>
                  <a:schemeClr val="tx1"/>
                </a:solidFill>
                <a:latin typeface="Calibri" panose="020F0502020204030204" pitchFamily="34" charset="0"/>
                <a:cs typeface="Calibri" panose="020F0502020204030204" pitchFamily="34" charset="0"/>
              </a:rPr>
              <a:t>Approval is based on plan benefits and medical necessity.</a:t>
            </a:r>
            <a:r>
              <a:rPr lang="en-US" sz="2200" b="0" dirty="0" smtClean="0">
                <a:solidFill>
                  <a:schemeClr val="tx1"/>
                </a:solidFill>
                <a:latin typeface="Calibri" panose="020F0502020204030204" pitchFamily="34" charset="0"/>
                <a:cs typeface="Calibri" panose="020F0502020204030204" pitchFamily="34" charset="0"/>
              </a:rPr>
              <a:t/>
            </a:r>
            <a:br>
              <a:rPr lang="en-US" sz="2200" b="0" dirty="0" smtClean="0">
                <a:solidFill>
                  <a:schemeClr val="tx1"/>
                </a:solidFill>
                <a:latin typeface="Calibri" panose="020F0502020204030204" pitchFamily="34" charset="0"/>
                <a:cs typeface="Calibri" panose="020F0502020204030204" pitchFamily="34" charset="0"/>
              </a:rPr>
            </a:br>
            <a:r>
              <a:rPr lang="en-US" sz="2200" dirty="0" smtClean="0">
                <a:latin typeface="Calibri" panose="020F0502020204030204" pitchFamily="34" charset="0"/>
                <a:cs typeface="Calibri" panose="020F0502020204030204" pitchFamily="34" charset="0"/>
              </a:rPr>
              <a:t/>
            </a:r>
            <a:br>
              <a:rPr lang="en-US" sz="2200" dirty="0" smtClean="0">
                <a:latin typeface="Calibri" panose="020F0502020204030204" pitchFamily="34" charset="0"/>
                <a:cs typeface="Calibri" panose="020F0502020204030204" pitchFamily="34" charset="0"/>
              </a:rPr>
            </a:br>
            <a:r>
              <a:rPr lang="en-US" sz="2200" b="0" dirty="0" smtClean="0">
                <a:solidFill>
                  <a:schemeClr val="tx1"/>
                </a:solidFill>
                <a:latin typeface="Calibri" panose="020F0502020204030204" pitchFamily="34" charset="0"/>
                <a:cs typeface="Calibri" panose="020F0502020204030204" pitchFamily="34" charset="0"/>
              </a:rPr>
              <a:t>Prior authorization requests must be submitted 48 hours prior to the service being rendered.  Failure to request approval will result in a denial with no member liability.</a:t>
            </a:r>
            <a:br>
              <a:rPr lang="en-US" sz="2200" b="0" dirty="0" smtClean="0">
                <a:solidFill>
                  <a:schemeClr val="tx1"/>
                </a:solidFill>
                <a:latin typeface="Calibri" panose="020F0502020204030204" pitchFamily="34" charset="0"/>
                <a:cs typeface="Calibri" panose="020F0502020204030204" pitchFamily="34" charset="0"/>
              </a:rPr>
            </a:br>
            <a:r>
              <a:rPr lang="en-US" sz="2200" b="0" dirty="0">
                <a:solidFill>
                  <a:schemeClr val="tx1"/>
                </a:solidFill>
                <a:latin typeface="Calibri" panose="020F0502020204030204" pitchFamily="34" charset="0"/>
                <a:cs typeface="Calibri" panose="020F0502020204030204" pitchFamily="34" charset="0"/>
              </a:rPr>
              <a:t/>
            </a:r>
            <a:br>
              <a:rPr lang="en-US" sz="2200" b="0" dirty="0">
                <a:solidFill>
                  <a:schemeClr val="tx1"/>
                </a:solidFill>
                <a:latin typeface="Calibri" panose="020F0502020204030204" pitchFamily="34" charset="0"/>
                <a:cs typeface="Calibri" panose="020F0502020204030204" pitchFamily="34" charset="0"/>
              </a:rPr>
            </a:br>
            <a:r>
              <a:rPr lang="en-US" sz="2200" b="0" dirty="0" smtClean="0">
                <a:solidFill>
                  <a:schemeClr val="tx1"/>
                </a:solidFill>
                <a:latin typeface="Calibri" panose="020F0502020204030204" pitchFamily="34" charset="0"/>
                <a:cs typeface="Calibri" panose="020F0502020204030204" pitchFamily="34" charset="0"/>
              </a:rPr>
              <a:t>Requests may be submitted online at </a:t>
            </a:r>
            <a:r>
              <a:rPr lang="en-US" sz="2200" b="0" dirty="0">
                <a:solidFill>
                  <a:schemeClr val="tx1"/>
                </a:solidFill>
                <a:latin typeface="Calibri" panose="020F0502020204030204" pitchFamily="34" charset="0"/>
                <a:cs typeface="Calibri" panose="020F0502020204030204" pitchFamily="34" charset="0"/>
              </a:rPr>
              <a:t>Plan </a:t>
            </a:r>
            <a:r>
              <a:rPr lang="en-US" sz="2200" b="0" dirty="0" smtClean="0">
                <a:solidFill>
                  <a:schemeClr val="tx1"/>
                </a:solidFill>
                <a:latin typeface="Calibri" panose="020F0502020204030204" pitchFamily="34" charset="0"/>
                <a:cs typeface="Calibri" panose="020F0502020204030204" pitchFamily="34" charset="0"/>
              </a:rPr>
              <a:t>Central or via Fax.  </a:t>
            </a:r>
            <a:br>
              <a:rPr lang="en-US" sz="2200" b="0" dirty="0" smtClean="0">
                <a:solidFill>
                  <a:schemeClr val="tx1"/>
                </a:solidFill>
                <a:latin typeface="Calibri" panose="020F0502020204030204" pitchFamily="34" charset="0"/>
                <a:cs typeface="Calibri" panose="020F0502020204030204" pitchFamily="34" charset="0"/>
              </a:rPr>
            </a:br>
            <a:r>
              <a:rPr lang="en-US" sz="2200" b="0" dirty="0">
                <a:solidFill>
                  <a:schemeClr val="tx1"/>
                </a:solidFill>
                <a:latin typeface="Calibri" panose="020F0502020204030204" pitchFamily="34" charset="0"/>
                <a:cs typeface="Calibri" panose="020F0502020204030204" pitchFamily="34" charset="0"/>
              </a:rPr>
              <a:t/>
            </a:r>
            <a:br>
              <a:rPr lang="en-US" sz="2200" b="0" dirty="0">
                <a:solidFill>
                  <a:schemeClr val="tx1"/>
                </a:solidFill>
                <a:latin typeface="Calibri" panose="020F0502020204030204" pitchFamily="34" charset="0"/>
                <a:cs typeface="Calibri" panose="020F0502020204030204" pitchFamily="34" charset="0"/>
              </a:rPr>
            </a:br>
            <a:r>
              <a:rPr lang="en-US" sz="2200" b="0" dirty="0" smtClean="0">
                <a:solidFill>
                  <a:schemeClr val="tx1"/>
                </a:solidFill>
                <a:latin typeface="Calibri" panose="020F0502020204030204" pitchFamily="34" charset="0"/>
                <a:cs typeface="Calibri" panose="020F0502020204030204" pitchFamily="34" charset="0"/>
              </a:rPr>
              <a:t>Online: </a:t>
            </a:r>
            <a:r>
              <a:rPr lang="en-US" sz="2200" b="0" dirty="0" smtClean="0">
                <a:solidFill>
                  <a:schemeClr val="tx1"/>
                </a:solidFill>
                <a:latin typeface="Calibri" panose="020F0502020204030204" pitchFamily="34" charset="0"/>
                <a:cs typeface="Calibri" panose="020F0502020204030204" pitchFamily="34" charset="0"/>
                <a:hlinkClick r:id="rId4"/>
              </a:rPr>
              <a:t>Plan Central Access</a:t>
            </a:r>
            <a:r>
              <a:rPr lang="en-US" sz="2200" b="0" dirty="0">
                <a:solidFill>
                  <a:schemeClr val="tx1"/>
                </a:solidFill>
                <a:latin typeface="Calibri" panose="020F0502020204030204" pitchFamily="34" charset="0"/>
                <a:cs typeface="Calibri" panose="020F0502020204030204" pitchFamily="34" charset="0"/>
              </a:rPr>
              <a:t/>
            </a:r>
            <a:br>
              <a:rPr lang="en-US" sz="2200" b="0" dirty="0">
                <a:solidFill>
                  <a:schemeClr val="tx1"/>
                </a:solidFill>
                <a:latin typeface="Calibri" panose="020F0502020204030204" pitchFamily="34" charset="0"/>
                <a:cs typeface="Calibri" panose="020F0502020204030204" pitchFamily="34" charset="0"/>
              </a:rPr>
            </a:br>
            <a:r>
              <a:rPr lang="en-US" sz="2200" b="0" dirty="0" smtClean="0">
                <a:solidFill>
                  <a:schemeClr val="tx1"/>
                </a:solidFill>
                <a:latin typeface="Calibri" panose="020F0502020204030204" pitchFamily="34" charset="0"/>
                <a:cs typeface="Calibri" panose="020F0502020204030204" pitchFamily="34" charset="0"/>
              </a:rPr>
              <a:t/>
            </a:r>
            <a:br>
              <a:rPr lang="en-US" sz="2200" b="0" dirty="0" smtClean="0">
                <a:solidFill>
                  <a:schemeClr val="tx1"/>
                </a:solidFill>
                <a:latin typeface="Calibri" panose="020F0502020204030204" pitchFamily="34" charset="0"/>
                <a:cs typeface="Calibri" panose="020F0502020204030204" pitchFamily="34" charset="0"/>
              </a:rPr>
            </a:br>
            <a:r>
              <a:rPr lang="en-US" sz="2200" b="0" dirty="0" smtClean="0">
                <a:solidFill>
                  <a:schemeClr val="tx1"/>
                </a:solidFill>
                <a:latin typeface="Calibri" panose="020F0502020204030204" pitchFamily="34" charset="0"/>
                <a:cs typeface="Calibri" panose="020F0502020204030204" pitchFamily="34" charset="0"/>
              </a:rPr>
              <a:t>Fax documents and contact numbers:  </a:t>
            </a:r>
            <a:r>
              <a:rPr lang="en-US" sz="2200" b="0" dirty="0" smtClean="0">
                <a:solidFill>
                  <a:schemeClr val="tx1"/>
                </a:solidFill>
                <a:latin typeface="Calibri" panose="020F0502020204030204" pitchFamily="34" charset="0"/>
                <a:cs typeface="Calibri" panose="020F0502020204030204" pitchFamily="34" charset="0"/>
                <a:hlinkClick r:id="rId5"/>
              </a:rPr>
              <a:t>Prior-Authorization-Services</a:t>
            </a:r>
            <a:r>
              <a:rPr lang="en-US" sz="2200" b="0" dirty="0" smtClean="0">
                <a:solidFill>
                  <a:schemeClr val="tx1"/>
                </a:solidFill>
                <a:latin typeface="Calibri" panose="020F0502020204030204" pitchFamily="34" charset="0"/>
                <a:cs typeface="Calibri" panose="020F0502020204030204" pitchFamily="34" charset="0"/>
              </a:rPr>
              <a:t/>
            </a:r>
            <a:br>
              <a:rPr lang="en-US" sz="2200" b="0" dirty="0" smtClean="0">
                <a:solidFill>
                  <a:schemeClr val="tx1"/>
                </a:solidFill>
                <a:latin typeface="Calibri" panose="020F0502020204030204" pitchFamily="34" charset="0"/>
                <a:cs typeface="Calibri" panose="020F0502020204030204" pitchFamily="34" charset="0"/>
              </a:rPr>
            </a:br>
            <a:r>
              <a:rPr lang="en-US" sz="2200" b="0" dirty="0">
                <a:solidFill>
                  <a:schemeClr val="tx1"/>
                </a:solidFill>
                <a:latin typeface="Calibri" panose="020F0502020204030204" pitchFamily="34" charset="0"/>
                <a:cs typeface="Calibri" panose="020F0502020204030204" pitchFamily="34" charset="0"/>
              </a:rPr>
              <a:t/>
            </a:r>
            <a:br>
              <a:rPr lang="en-US" sz="2200" b="0" dirty="0">
                <a:solidFill>
                  <a:schemeClr val="tx1"/>
                </a:solidFill>
                <a:latin typeface="Calibri" panose="020F0502020204030204" pitchFamily="34" charset="0"/>
                <a:cs typeface="Calibri" panose="020F0502020204030204" pitchFamily="34" charset="0"/>
              </a:rPr>
            </a:br>
            <a:r>
              <a:rPr lang="en-US" sz="2200" b="0" dirty="0">
                <a:solidFill>
                  <a:schemeClr val="tx1"/>
                </a:solidFill>
                <a:latin typeface="Calibri" panose="020F0502020204030204" pitchFamily="34" charset="0"/>
                <a:cs typeface="Calibri" panose="020F0502020204030204" pitchFamily="34" charset="0"/>
              </a:rPr>
              <a:t/>
            </a:r>
            <a:br>
              <a:rPr lang="en-US" sz="2200" b="0" dirty="0">
                <a:solidFill>
                  <a:schemeClr val="tx1"/>
                </a:solidFill>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p:txBody>
      </p:sp>
      <p:sp>
        <p:nvSpPr>
          <p:cNvPr id="3" name="Title 2"/>
          <p:cNvSpPr txBox="1">
            <a:spLocks/>
          </p:cNvSpPr>
          <p:nvPr/>
        </p:nvSpPr>
        <p:spPr>
          <a:xfrm>
            <a:off x="508958" y="293297"/>
            <a:ext cx="8229600" cy="768096"/>
          </a:xfrm>
          <a:prstGeom prst="rect">
            <a:avLst/>
          </a:prstGeom>
        </p:spPr>
        <p:txBody>
          <a:bodyPr vert="horz" lIns="0" tIns="0" rIns="0" bIns="0" rtlCol="0" anchor="t" anchorCtr="0">
            <a:noAutofit/>
          </a:bodyPr>
          <a:lstStyle>
            <a:lvl1pPr algn="l" defTabSz="457200" rtl="0" eaLnBrk="1" latinLnBrk="0" hangingPunct="1">
              <a:spcBef>
                <a:spcPct val="0"/>
              </a:spcBef>
              <a:buNone/>
              <a:defRPr sz="2600" b="1" i="0" kern="1200">
                <a:solidFill>
                  <a:schemeClr val="accent5"/>
                </a:solidFill>
                <a:latin typeface="Calibri"/>
                <a:ea typeface="+mj-ea"/>
                <a:cs typeface="Calibri"/>
              </a:defRPr>
            </a:lvl1pPr>
          </a:lstStyle>
          <a:p>
            <a:r>
              <a:rPr lang="en-US" sz="3400" dirty="0" smtClean="0"/>
              <a:t>Prior Authorization Requests</a:t>
            </a:r>
            <a:endParaRPr lang="en-US" sz="3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10839711"/>
      </p:ext>
    </p:extLst>
  </p:cSld>
  <p:clrMapOvr>
    <a:masterClrMapping/>
  </p:clrMapOvr>
  <mc:AlternateContent xmlns:mc="http://schemas.openxmlformats.org/markup-compatibility/2006" xmlns:p14="http://schemas.microsoft.com/office/powerpoint/2010/main">
    <mc:Choice Requires="p14">
      <p:transition spd="slow" p14:dur="2000" advTm="436"/>
    </mc:Choice>
    <mc:Fallback xmlns="">
      <p:transition spd="slow" advTm="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08958" y="1373188"/>
            <a:ext cx="8229600" cy="4568825"/>
          </a:xfrm>
        </p:spPr>
        <p:txBody>
          <a:bodyPr/>
          <a:lstStyle/>
          <a:p>
            <a:pPr marL="0" indent="0">
              <a:buNone/>
            </a:pPr>
            <a:r>
              <a:rPr lang="en-US" sz="2400" b="1" dirty="0" smtClean="0">
                <a:solidFill>
                  <a:schemeClr val="tx2"/>
                </a:solidFill>
              </a:rPr>
              <a:t>Fax Transmission</a:t>
            </a:r>
          </a:p>
          <a:p>
            <a:pPr marL="0" indent="0">
              <a:buNone/>
            </a:pPr>
            <a:r>
              <a:rPr lang="en-US" sz="2200" dirty="0" smtClean="0"/>
              <a:t>Inpatient: </a:t>
            </a:r>
            <a:r>
              <a:rPr lang="en-US" sz="2200" b="1" dirty="0" smtClean="0"/>
              <a:t>234.542.0811</a:t>
            </a:r>
          </a:p>
          <a:p>
            <a:pPr marL="0" indent="0">
              <a:buNone/>
            </a:pPr>
            <a:endParaRPr lang="en-US" sz="2400" b="1" dirty="0" smtClean="0"/>
          </a:p>
          <a:p>
            <a:pPr marL="0" indent="0">
              <a:buNone/>
            </a:pPr>
            <a:r>
              <a:rPr lang="en-US" sz="2400" dirty="0" smtClean="0"/>
              <a:t>Hi Tech </a:t>
            </a:r>
            <a:r>
              <a:rPr lang="en-US" sz="2400" dirty="0"/>
              <a:t>Radiology</a:t>
            </a:r>
            <a:r>
              <a:rPr lang="en-US" sz="2400" dirty="0" smtClean="0"/>
              <a:t>, Genomic Testing, </a:t>
            </a:r>
            <a:r>
              <a:rPr lang="en-US" sz="2400" dirty="0"/>
              <a:t>Medical and Radiation </a:t>
            </a:r>
            <a:r>
              <a:rPr lang="en-US" sz="2400" dirty="0" smtClean="0"/>
              <a:t>Oncology: </a:t>
            </a:r>
            <a:r>
              <a:rPr lang="en-US" sz="2200" b="1" dirty="0" smtClean="0"/>
              <a:t>800.540.2406 </a:t>
            </a:r>
            <a:r>
              <a:rPr lang="en-US" sz="2200" dirty="0" smtClean="0"/>
              <a:t>(managed by </a:t>
            </a:r>
            <a:r>
              <a:rPr lang="en-US" sz="2200" dirty="0" err="1" smtClean="0"/>
              <a:t>Evicore</a:t>
            </a:r>
            <a:r>
              <a:rPr lang="en-US" sz="2200" dirty="0" smtClean="0"/>
              <a:t>)</a:t>
            </a:r>
          </a:p>
          <a:p>
            <a:pPr marL="0" indent="0">
              <a:buNone/>
            </a:pPr>
            <a:endParaRPr lang="en-US" sz="2400" dirty="0" smtClean="0"/>
          </a:p>
          <a:p>
            <a:pPr marL="0" indent="0">
              <a:buNone/>
            </a:pPr>
            <a:r>
              <a:rPr lang="en-US" sz="2400" dirty="0" smtClean="0"/>
              <a:t>All Other Requests: </a:t>
            </a:r>
            <a:r>
              <a:rPr lang="en-US" sz="2400" b="1" dirty="0" smtClean="0"/>
              <a:t>234.542.0815</a:t>
            </a:r>
          </a:p>
          <a:p>
            <a:pPr marL="0" indent="0">
              <a:buNone/>
            </a:pPr>
            <a:endParaRPr lang="en-US" sz="2400" dirty="0"/>
          </a:p>
          <a:p>
            <a:pPr marL="0" indent="0">
              <a:buNone/>
            </a:pPr>
            <a:r>
              <a:rPr lang="en-US" sz="2400" b="1" dirty="0" smtClean="0"/>
              <a:t>Urgent requests only, please call 330.996.8710.</a:t>
            </a:r>
          </a:p>
          <a:p>
            <a:pPr marL="0" indent="0">
              <a:buNone/>
            </a:pPr>
            <a:endParaRPr lang="en-US" sz="2400" dirty="0"/>
          </a:p>
          <a:p>
            <a:pPr marL="0" indent="0">
              <a:buNone/>
            </a:pPr>
            <a:r>
              <a:rPr lang="en-US" sz="2400" dirty="0" smtClean="0"/>
              <a:t>Utilize Plan </a:t>
            </a:r>
            <a:r>
              <a:rPr lang="en-US" sz="2400" dirty="0"/>
              <a:t>C</a:t>
            </a:r>
            <a:r>
              <a:rPr lang="en-US" sz="2400" dirty="0" smtClean="0"/>
              <a:t>entral to check the status of a prior authorization.</a:t>
            </a:r>
            <a:endParaRPr lang="en-US" sz="2400" dirty="0"/>
          </a:p>
        </p:txBody>
      </p:sp>
      <p:sp>
        <p:nvSpPr>
          <p:cNvPr id="5" name="Title 2"/>
          <p:cNvSpPr txBox="1">
            <a:spLocks/>
          </p:cNvSpPr>
          <p:nvPr/>
        </p:nvSpPr>
        <p:spPr>
          <a:xfrm>
            <a:off x="508958" y="293297"/>
            <a:ext cx="8229600" cy="768096"/>
          </a:xfrm>
          <a:prstGeom prst="rect">
            <a:avLst/>
          </a:prstGeom>
        </p:spPr>
        <p:txBody>
          <a:bodyPr vert="horz" lIns="0" tIns="0" rIns="0" bIns="0" rtlCol="0" anchor="t" anchorCtr="0">
            <a:noAutofit/>
          </a:bodyPr>
          <a:lstStyle>
            <a:lvl1pPr algn="l" defTabSz="457200" rtl="0" eaLnBrk="1" latinLnBrk="0" hangingPunct="1">
              <a:spcBef>
                <a:spcPct val="0"/>
              </a:spcBef>
              <a:buNone/>
              <a:defRPr sz="2600" b="1" i="0" kern="1200">
                <a:solidFill>
                  <a:schemeClr val="accent5"/>
                </a:solidFill>
                <a:latin typeface="Calibri"/>
                <a:ea typeface="+mj-ea"/>
                <a:cs typeface="Calibri"/>
              </a:defRPr>
            </a:lvl1pPr>
          </a:lstStyle>
          <a:p>
            <a:r>
              <a:rPr lang="en-US" sz="3400" dirty="0" smtClean="0"/>
              <a:t>Prior Authorization Requests</a:t>
            </a:r>
            <a:endParaRPr lang="en-US" sz="3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42122837"/>
      </p:ext>
    </p:extLst>
  </p:cSld>
  <p:clrMapOvr>
    <a:masterClrMapping/>
  </p:clrMapOvr>
  <mc:AlternateContent xmlns:mc="http://schemas.openxmlformats.org/markup-compatibility/2006" xmlns:p14="http://schemas.microsoft.com/office/powerpoint/2010/main">
    <mc:Choice Requires="p14">
      <p:transition spd="slow" p14:dur="2000" advTm="423"/>
    </mc:Choice>
    <mc:Fallback xmlns="">
      <p:transition spd="slow" advTm="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339505" y="334873"/>
            <a:ext cx="8229600" cy="768096"/>
          </a:xfrm>
        </p:spPr>
        <p:txBody>
          <a:bodyPr/>
          <a:lstStyle/>
          <a:p>
            <a:pPr lvl="0">
              <a:spcBef>
                <a:spcPts val="0"/>
              </a:spcBef>
              <a:spcAft>
                <a:spcPts val="300"/>
              </a:spcAft>
            </a:pPr>
            <a:r>
              <a:rPr lang="en-US" sz="3400" dirty="0" smtClean="0"/>
              <a:t>HOMELINK Prior Authorizations</a:t>
            </a:r>
            <a:r>
              <a:rPr lang="en-US" sz="3400" dirty="0"/>
              <a:t/>
            </a:r>
            <a:br>
              <a:rPr lang="en-US" sz="3400" dirty="0"/>
            </a:br>
            <a:r>
              <a:rPr lang="en-US" sz="3400" dirty="0"/>
              <a:t/>
            </a:r>
            <a:br>
              <a:rPr lang="en-US" sz="3400" dirty="0"/>
            </a:br>
            <a:r>
              <a:rPr lang="en-US" sz="3400" dirty="0" smtClean="0"/>
              <a:t/>
            </a:r>
            <a:br>
              <a:rPr lang="en-US" sz="3400" dirty="0" smtClean="0"/>
            </a:br>
            <a:r>
              <a:rPr lang="en-US" sz="3400" dirty="0"/>
              <a:t/>
            </a:r>
            <a:br>
              <a:rPr lang="en-US" sz="3400" dirty="0"/>
            </a:br>
            <a:r>
              <a:rPr lang="en-US" sz="3400" dirty="0" smtClean="0"/>
              <a:t/>
            </a:r>
            <a:br>
              <a:rPr lang="en-US" sz="3400" dirty="0" smtClean="0"/>
            </a:br>
            <a:r>
              <a:rPr lang="en-US" sz="2000" dirty="0">
                <a:solidFill>
                  <a:srgbClr val="003595"/>
                </a:solidFill>
                <a:ea typeface="+mn-ea"/>
              </a:rPr>
              <a:t/>
            </a:r>
            <a:br>
              <a:rPr lang="en-US" sz="2000" dirty="0">
                <a:solidFill>
                  <a:srgbClr val="003595"/>
                </a:solidFill>
                <a:ea typeface="+mn-ea"/>
              </a:rPr>
            </a:br>
            <a:r>
              <a:rPr lang="en-US" sz="3400" dirty="0" smtClean="0"/>
              <a:t/>
            </a:r>
            <a:br>
              <a:rPr lang="en-US" sz="3400" dirty="0" smtClean="0"/>
            </a:br>
            <a:endParaRPr lang="en-US" sz="2800" dirty="0"/>
          </a:p>
        </p:txBody>
      </p:sp>
      <p:sp>
        <p:nvSpPr>
          <p:cNvPr id="2" name="Content Placeholder 1"/>
          <p:cNvSpPr>
            <a:spLocks noGrp="1"/>
          </p:cNvSpPr>
          <p:nvPr>
            <p:ph sz="quarter" idx="12"/>
          </p:nvPr>
        </p:nvSpPr>
        <p:spPr>
          <a:xfrm>
            <a:off x="339505" y="1295281"/>
            <a:ext cx="8229600" cy="4923730"/>
          </a:xfrm>
        </p:spPr>
        <p:txBody>
          <a:bodyPr/>
          <a:lstStyle/>
          <a:p>
            <a:pPr marL="0" indent="0">
              <a:spcBef>
                <a:spcPts val="300"/>
              </a:spcBef>
              <a:buNone/>
            </a:pPr>
            <a:r>
              <a:rPr lang="en-US" sz="2200" b="1" dirty="0" smtClean="0">
                <a:solidFill>
                  <a:schemeClr val="tx2"/>
                </a:solidFill>
              </a:rPr>
              <a:t>Transportation (administered through HOMELINK)</a:t>
            </a:r>
          </a:p>
          <a:p>
            <a:pPr marL="457200" indent="-457200">
              <a:spcBef>
                <a:spcPts val="300"/>
              </a:spcBef>
              <a:buFont typeface="Arial" panose="020B0604020202020204" pitchFamily="34" charset="0"/>
              <a:buChar char="•"/>
            </a:pPr>
            <a:r>
              <a:rPr lang="en-US" sz="2200" dirty="0" smtClean="0"/>
              <a:t>$0 copay </a:t>
            </a:r>
          </a:p>
          <a:p>
            <a:pPr marL="457200" indent="-457200">
              <a:spcBef>
                <a:spcPts val="300"/>
              </a:spcBef>
              <a:buFont typeface="Arial" panose="020B0604020202020204" pitchFamily="34" charset="0"/>
              <a:buChar char="•"/>
            </a:pPr>
            <a:r>
              <a:rPr lang="en-US" sz="2200" dirty="0" smtClean="0"/>
              <a:t>Number of one-way trips ranges from 4 to 12  (Medicare only)</a:t>
            </a:r>
          </a:p>
          <a:p>
            <a:pPr marL="0" indent="0">
              <a:spcBef>
                <a:spcPts val="300"/>
              </a:spcBef>
              <a:buNone/>
            </a:pPr>
            <a:endParaRPr lang="en-US" sz="2200" b="1" dirty="0" smtClean="0"/>
          </a:p>
          <a:p>
            <a:pPr marL="0" indent="0">
              <a:spcBef>
                <a:spcPts val="300"/>
              </a:spcBef>
              <a:buNone/>
            </a:pPr>
            <a:r>
              <a:rPr lang="en-US" sz="2200" b="1" dirty="0" smtClean="0">
                <a:solidFill>
                  <a:schemeClr val="tx2"/>
                </a:solidFill>
              </a:rPr>
              <a:t>Home Safety Devices (administered through HOMELINK)</a:t>
            </a:r>
          </a:p>
          <a:p>
            <a:pPr marL="457200" indent="-457200">
              <a:spcBef>
                <a:spcPts val="300"/>
              </a:spcBef>
              <a:buFont typeface="Arial" panose="020B0604020202020204" pitchFamily="34" charset="0"/>
              <a:buChar char="•"/>
            </a:pPr>
            <a:r>
              <a:rPr lang="en-US" sz="2200" dirty="0" smtClean="0"/>
              <a:t>$150 to $250 annual allowance (Medicare only)</a:t>
            </a:r>
          </a:p>
          <a:p>
            <a:pPr marL="0" indent="0">
              <a:spcBef>
                <a:spcPts val="300"/>
              </a:spcBef>
              <a:buNone/>
            </a:pPr>
            <a:endParaRPr lang="en-US" sz="2200" b="1" dirty="0" smtClean="0"/>
          </a:p>
          <a:p>
            <a:pPr marL="0" indent="0">
              <a:spcBef>
                <a:spcPts val="300"/>
              </a:spcBef>
              <a:buNone/>
            </a:pPr>
            <a:r>
              <a:rPr lang="en-US" sz="2200" b="1" dirty="0" smtClean="0">
                <a:solidFill>
                  <a:schemeClr val="tx2"/>
                </a:solidFill>
              </a:rPr>
              <a:t>Hearing (administered through HOMELINK) </a:t>
            </a:r>
          </a:p>
          <a:p>
            <a:pPr>
              <a:spcBef>
                <a:spcPts val="300"/>
              </a:spcBef>
              <a:buFont typeface="Arial" panose="020B0604020202020204" pitchFamily="34" charset="0"/>
              <a:buChar char="•"/>
            </a:pPr>
            <a:r>
              <a:rPr lang="en-US" sz="2200" dirty="0" smtClean="0"/>
              <a:t>$795 copay per hearing aids. Coverage for one hearing aid per ear every year. (Medicare only)</a:t>
            </a:r>
          </a:p>
          <a:p>
            <a:pPr marL="0" indent="0">
              <a:spcBef>
                <a:spcPts val="300"/>
              </a:spcBef>
              <a:buNone/>
            </a:pPr>
            <a:endParaRPr lang="en-US" sz="2200" dirty="0" smtClean="0"/>
          </a:p>
          <a:p>
            <a:pPr marL="0" indent="0">
              <a:spcBef>
                <a:spcPts val="300"/>
              </a:spcBef>
              <a:buNone/>
            </a:pPr>
            <a:r>
              <a:rPr lang="en-US" sz="2200" b="1" dirty="0" smtClean="0">
                <a:solidFill>
                  <a:schemeClr val="tx2"/>
                </a:solidFill>
              </a:rPr>
              <a:t>Durable Medical Equipment </a:t>
            </a:r>
            <a:r>
              <a:rPr lang="en-US" sz="2200" dirty="0" smtClean="0"/>
              <a:t>(all product lines)</a:t>
            </a:r>
            <a:endParaRPr lang="en-US" sz="2200" b="1" dirty="0">
              <a:solidFill>
                <a:schemeClr val="tx2"/>
              </a:solidFill>
            </a:endParaRPr>
          </a:p>
        </p:txBody>
      </p:sp>
      <p:sp>
        <p:nvSpPr>
          <p:cNvPr id="6" name="Slide Number Placeholder 5"/>
          <p:cNvSpPr>
            <a:spLocks noGrp="1"/>
          </p:cNvSpPr>
          <p:nvPr>
            <p:ph type="sldNum" sz="quarter" idx="15"/>
          </p:nvPr>
        </p:nvSpPr>
        <p:spPr/>
        <p:txBody>
          <a:bodyPr/>
          <a:lstStyle/>
          <a:p>
            <a:fld id="{5E8BC936-0928-C346-B13E-04BD58031644}" type="slidenum">
              <a:rPr lang="en-US" smtClean="0"/>
              <a:pPr/>
              <a:t>12</a:t>
            </a:fld>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815" y="113107"/>
            <a:ext cx="1253985" cy="88349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48925480"/>
      </p:ext>
    </p:extLst>
  </p:cSld>
  <p:clrMapOvr>
    <a:masterClrMapping/>
  </p:clrMapOvr>
  <mc:AlternateContent xmlns:mc="http://schemas.openxmlformats.org/markup-compatibility/2006" xmlns:p14="http://schemas.microsoft.com/office/powerpoint/2010/main">
    <mc:Choice Requires="p14">
      <p:transition spd="slow" p14:dur="2000" advTm="412"/>
    </mc:Choice>
    <mc:Fallback xmlns="">
      <p:transition spd="slow" advTm="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30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buNone/>
            </a:pPr>
            <a:r>
              <a:rPr lang="en-US" sz="2400" dirty="0" smtClean="0"/>
              <a:t>HOMELINK </a:t>
            </a:r>
            <a:r>
              <a:rPr lang="en-US" sz="2400" dirty="0"/>
              <a:t>Customer Service has a dedicated SummaCare/Apex Team that is available 24 hours a day, 7 days a week</a:t>
            </a:r>
            <a:r>
              <a:rPr lang="en-US" sz="2400" dirty="0" smtClean="0"/>
              <a:t>.</a:t>
            </a:r>
          </a:p>
          <a:p>
            <a:pPr marL="0" indent="0">
              <a:buNone/>
            </a:pPr>
            <a:endParaRPr lang="en-US" sz="2400" dirty="0"/>
          </a:p>
          <a:p>
            <a:pPr marL="285750" lvl="1" indent="0">
              <a:buNone/>
            </a:pPr>
            <a:r>
              <a:rPr lang="en-US" sz="2400" dirty="0"/>
              <a:t>Phone: </a:t>
            </a:r>
            <a:r>
              <a:rPr lang="en-US" sz="2400" b="1" dirty="0" smtClean="0"/>
              <a:t>844.358.2549</a:t>
            </a:r>
            <a:endParaRPr lang="en-US" sz="2400" b="1" dirty="0"/>
          </a:p>
          <a:p>
            <a:pPr marL="285750" lvl="1" indent="0">
              <a:buNone/>
            </a:pPr>
            <a:r>
              <a:rPr lang="en-US" sz="2400" dirty="0"/>
              <a:t>Fax: </a:t>
            </a:r>
            <a:r>
              <a:rPr lang="en-US" sz="2400" b="1" dirty="0" smtClean="0"/>
              <a:t>844.582.3858</a:t>
            </a:r>
            <a:endParaRPr lang="en-US" sz="2400" b="1" dirty="0"/>
          </a:p>
          <a:p>
            <a:pPr marL="285750" lvl="1" indent="0">
              <a:buNone/>
            </a:pPr>
            <a:r>
              <a:rPr lang="en-US" sz="2400" b="1" u="sng" dirty="0" smtClean="0">
                <a:hlinkClick r:id="rId4"/>
              </a:rPr>
              <a:t>homelinksummacare@vgm.com</a:t>
            </a:r>
            <a:endParaRPr lang="en-US" sz="2400" b="1" dirty="0"/>
          </a:p>
          <a:p>
            <a:endParaRPr lang="en-US"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13</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815" y="113107"/>
            <a:ext cx="1253985" cy="883490"/>
          </a:xfrm>
          <a:prstGeom prst="rect">
            <a:avLst/>
          </a:prstGeom>
        </p:spPr>
      </p:pic>
      <p:sp>
        <p:nvSpPr>
          <p:cNvPr id="7" name="Title 2"/>
          <p:cNvSpPr>
            <a:spLocks noGrp="1"/>
          </p:cNvSpPr>
          <p:nvPr>
            <p:ph type="title"/>
          </p:nvPr>
        </p:nvSpPr>
        <p:spPr>
          <a:xfrm>
            <a:off x="339505" y="334873"/>
            <a:ext cx="8229600" cy="768096"/>
          </a:xfrm>
        </p:spPr>
        <p:txBody>
          <a:bodyPr/>
          <a:lstStyle/>
          <a:p>
            <a:pPr lvl="0">
              <a:spcBef>
                <a:spcPts val="0"/>
              </a:spcBef>
              <a:spcAft>
                <a:spcPts val="300"/>
              </a:spcAft>
            </a:pPr>
            <a:r>
              <a:rPr lang="en-US" sz="3400" dirty="0" smtClean="0"/>
              <a:t>HOMELINK Customer Service</a:t>
            </a:r>
            <a:r>
              <a:rPr lang="en-US" sz="3400" dirty="0"/>
              <a:t/>
            </a:r>
            <a:br>
              <a:rPr lang="en-US" sz="3400" dirty="0"/>
            </a:br>
            <a:r>
              <a:rPr lang="en-US" sz="3400" dirty="0"/>
              <a:t/>
            </a:r>
            <a:br>
              <a:rPr lang="en-US" sz="3400" dirty="0"/>
            </a:br>
            <a:r>
              <a:rPr lang="en-US" sz="3400" dirty="0" smtClean="0"/>
              <a:t/>
            </a:r>
            <a:br>
              <a:rPr lang="en-US" sz="3400" dirty="0" smtClean="0"/>
            </a:br>
            <a:r>
              <a:rPr lang="en-US" sz="3400" dirty="0"/>
              <a:t/>
            </a:r>
            <a:br>
              <a:rPr lang="en-US" sz="3400" dirty="0"/>
            </a:br>
            <a:r>
              <a:rPr lang="en-US" sz="3400" dirty="0" smtClean="0"/>
              <a:t/>
            </a:r>
            <a:br>
              <a:rPr lang="en-US" sz="3400" dirty="0" smtClean="0"/>
            </a:br>
            <a:r>
              <a:rPr lang="en-US" sz="2000" dirty="0">
                <a:solidFill>
                  <a:srgbClr val="003595"/>
                </a:solidFill>
                <a:ea typeface="+mn-ea"/>
              </a:rPr>
              <a:t/>
            </a:r>
            <a:br>
              <a:rPr lang="en-US" sz="2000" dirty="0">
                <a:solidFill>
                  <a:srgbClr val="003595"/>
                </a:solidFill>
                <a:ea typeface="+mn-ea"/>
              </a:rPr>
            </a:br>
            <a:r>
              <a:rPr lang="en-US" sz="3400" dirty="0" smtClean="0"/>
              <a:t/>
            </a:r>
            <a:br>
              <a:rPr lang="en-US" sz="3400" dirty="0" smtClean="0"/>
            </a:br>
            <a:endParaRPr lang="en-US" sz="2800"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59379387"/>
      </p:ext>
    </p:extLst>
  </p:cSld>
  <p:clrMapOvr>
    <a:masterClrMapping/>
  </p:clrMapOvr>
  <mc:AlternateContent xmlns:mc="http://schemas.openxmlformats.org/markup-compatibility/2006" xmlns:p14="http://schemas.microsoft.com/office/powerpoint/2010/main">
    <mc:Choice Requires="p14">
      <p:transition spd="slow" p14:dur="2000" advTm="390"/>
    </mc:Choice>
    <mc:Fallback xmlns="">
      <p:transition spd="slow" advTm="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388"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08958" y="1027232"/>
            <a:ext cx="8229600" cy="5615108"/>
          </a:xfrm>
        </p:spPr>
        <p:txBody>
          <a:bodyPr/>
          <a:lstStyle/>
          <a:p>
            <a:pPr marL="0" indent="0">
              <a:lnSpc>
                <a:spcPct val="90000"/>
              </a:lnSpc>
              <a:buNone/>
            </a:pPr>
            <a:r>
              <a:rPr lang="en-US" altLang="en-US" sz="2400" b="1" dirty="0" smtClean="0">
                <a:solidFill>
                  <a:schemeClr val="tx2"/>
                </a:solidFill>
              </a:rPr>
              <a:t>Condition Management</a:t>
            </a:r>
          </a:p>
          <a:p>
            <a:pPr marL="0" indent="0">
              <a:lnSpc>
                <a:spcPct val="90000"/>
              </a:lnSpc>
              <a:buNone/>
            </a:pPr>
            <a:r>
              <a:rPr lang="en-US" altLang="en-US" sz="1800" dirty="0" smtClean="0"/>
              <a:t>Registered nurses provide </a:t>
            </a:r>
            <a:r>
              <a:rPr lang="en-US" altLang="en-US" sz="1800" dirty="0"/>
              <a:t>education and resources to help manage chronic </a:t>
            </a:r>
            <a:r>
              <a:rPr lang="en-US" altLang="en-US" sz="1800" dirty="0" smtClean="0"/>
              <a:t>conditions.</a:t>
            </a:r>
            <a:endParaRPr lang="en-US" altLang="en-US" sz="1800" dirty="0"/>
          </a:p>
          <a:p>
            <a:pPr lvl="1">
              <a:lnSpc>
                <a:spcPct val="90000"/>
              </a:lnSpc>
            </a:pPr>
            <a:r>
              <a:rPr lang="en-US" altLang="en-US" sz="1800" dirty="0" smtClean="0"/>
              <a:t>Conditions</a:t>
            </a:r>
            <a:r>
              <a:rPr lang="en-US" altLang="en-US" sz="1800" dirty="0"/>
              <a:t>: </a:t>
            </a:r>
            <a:r>
              <a:rPr lang="en-US" altLang="en-US" sz="1800" dirty="0" smtClean="0"/>
              <a:t>Asthma</a:t>
            </a:r>
            <a:r>
              <a:rPr lang="en-US" altLang="en-US" sz="1800" dirty="0"/>
              <a:t>, COPD, diabetes, depression, A-fib, CHF, HTN, CAD, and CKD</a:t>
            </a:r>
            <a:r>
              <a:rPr lang="en-US" altLang="en-US" sz="1800" dirty="0" smtClean="0"/>
              <a:t>.</a:t>
            </a:r>
          </a:p>
          <a:p>
            <a:pPr lvl="1">
              <a:lnSpc>
                <a:spcPct val="90000"/>
              </a:lnSpc>
            </a:pPr>
            <a:r>
              <a:rPr lang="en-US" altLang="en-US" sz="1800" dirty="0"/>
              <a:t>	Quarterly mailings for Asthma, CHF, Diabetes and Depression to provide education and encourage self-management. </a:t>
            </a:r>
            <a:endParaRPr lang="en-US" altLang="en-US" sz="1800" dirty="0" smtClean="0"/>
          </a:p>
          <a:p>
            <a:pPr marL="0" lvl="0" indent="0">
              <a:lnSpc>
                <a:spcPct val="90000"/>
              </a:lnSpc>
              <a:buNone/>
            </a:pPr>
            <a:endParaRPr lang="en-US" altLang="en-US" sz="2400" b="1" dirty="0" smtClean="0">
              <a:solidFill>
                <a:srgbClr val="000000"/>
              </a:solidFill>
            </a:endParaRPr>
          </a:p>
          <a:p>
            <a:pPr marL="0" lvl="0" indent="0">
              <a:lnSpc>
                <a:spcPct val="90000"/>
              </a:lnSpc>
              <a:buNone/>
            </a:pPr>
            <a:r>
              <a:rPr lang="en-US" altLang="en-US" sz="2400" b="1" dirty="0" smtClean="0">
                <a:solidFill>
                  <a:schemeClr val="tx2"/>
                </a:solidFill>
              </a:rPr>
              <a:t>Case </a:t>
            </a:r>
            <a:r>
              <a:rPr lang="en-US" altLang="en-US" sz="2400" b="1" dirty="0">
                <a:solidFill>
                  <a:schemeClr val="tx2"/>
                </a:solidFill>
              </a:rPr>
              <a:t>Management</a:t>
            </a:r>
          </a:p>
          <a:p>
            <a:pPr marL="0" lvl="0" indent="0">
              <a:lnSpc>
                <a:spcPct val="90000"/>
              </a:lnSpc>
              <a:buNone/>
            </a:pPr>
            <a:r>
              <a:rPr lang="en-US" altLang="en-US" sz="1800" dirty="0">
                <a:solidFill>
                  <a:srgbClr val="000000"/>
                </a:solidFill>
              </a:rPr>
              <a:t>Members living with a serious illness, or have a high-risk pregnancy, can have a SummaCare registered nurse provide valuable tools and guidance that will help them feel their best. </a:t>
            </a:r>
          </a:p>
          <a:p>
            <a:pPr marL="344487" lvl="1" indent="0">
              <a:lnSpc>
                <a:spcPct val="90000"/>
              </a:lnSpc>
              <a:buNone/>
            </a:pPr>
            <a:endParaRPr lang="en-US" altLang="en-US" sz="2400" dirty="0" smtClean="0"/>
          </a:p>
          <a:p>
            <a:pPr marL="0" indent="0">
              <a:lnSpc>
                <a:spcPct val="90000"/>
              </a:lnSpc>
              <a:buNone/>
            </a:pPr>
            <a:r>
              <a:rPr lang="en-US" altLang="en-US" sz="2400" b="1" dirty="0" smtClean="0">
                <a:solidFill>
                  <a:schemeClr val="tx2"/>
                </a:solidFill>
              </a:rPr>
              <a:t>Health Coaching</a:t>
            </a:r>
          </a:p>
          <a:p>
            <a:pPr marL="0" indent="0">
              <a:lnSpc>
                <a:spcPct val="90000"/>
              </a:lnSpc>
              <a:buNone/>
            </a:pPr>
            <a:r>
              <a:rPr lang="en-US" altLang="en-US" sz="1800" dirty="0" smtClean="0"/>
              <a:t>A health coach will help identify at-risk behaviors, help c</a:t>
            </a:r>
            <a:r>
              <a:rPr lang="en-US" altLang="en-US" sz="1800" dirty="0" smtClean="0">
                <a:solidFill>
                  <a:srgbClr val="000000"/>
                </a:solidFill>
              </a:rPr>
              <a:t>reate </a:t>
            </a:r>
            <a:r>
              <a:rPr lang="en-US" altLang="en-US" sz="1800" dirty="0">
                <a:solidFill>
                  <a:srgbClr val="000000"/>
                </a:solidFill>
              </a:rPr>
              <a:t>goals, offer advice, and provide support and </a:t>
            </a:r>
            <a:r>
              <a:rPr lang="en-US" altLang="en-US" sz="1800" dirty="0" smtClean="0">
                <a:solidFill>
                  <a:srgbClr val="000000"/>
                </a:solidFill>
              </a:rPr>
              <a:t>guidance, </a:t>
            </a:r>
            <a:r>
              <a:rPr lang="en-US" altLang="en-US" sz="1800" dirty="0"/>
              <a:t>e</a:t>
            </a:r>
            <a:r>
              <a:rPr lang="en-US" altLang="en-US" sz="1800" dirty="0" smtClean="0"/>
              <a:t>valuate </a:t>
            </a:r>
            <a:r>
              <a:rPr lang="en-US" altLang="en-US" sz="1800" dirty="0"/>
              <a:t>biometric results </a:t>
            </a:r>
            <a:r>
              <a:rPr lang="en-US" altLang="en-US" sz="1800" dirty="0" smtClean="0"/>
              <a:t>and </a:t>
            </a:r>
            <a:r>
              <a:rPr lang="en-US" altLang="en-US" sz="1800" dirty="0"/>
              <a:t>determine risk factors.</a:t>
            </a:r>
          </a:p>
          <a:p>
            <a:pPr marL="571500" lvl="1" indent="-285750">
              <a:lnSpc>
                <a:spcPct val="90000"/>
              </a:lnSpc>
            </a:pPr>
            <a:r>
              <a:rPr lang="en-US" altLang="en-US" sz="1800" dirty="0" smtClean="0"/>
              <a:t>Assess </a:t>
            </a:r>
            <a:r>
              <a:rPr lang="en-US" altLang="en-US" sz="1800" dirty="0"/>
              <a:t>nutrition, weight loss, and physical activity habits and barriers.</a:t>
            </a:r>
          </a:p>
          <a:p>
            <a:pPr marL="285750" lvl="1" indent="0">
              <a:lnSpc>
                <a:spcPct val="90000"/>
              </a:lnSpc>
              <a:buNone/>
            </a:pPr>
            <a:endParaRPr lang="en-US" altLang="en-US" sz="1800" dirty="0"/>
          </a:p>
          <a:p>
            <a:pPr marL="0" indent="0">
              <a:lnSpc>
                <a:spcPct val="90000"/>
              </a:lnSpc>
              <a:buNone/>
            </a:pPr>
            <a:r>
              <a:rPr lang="en-US" altLang="en-US" sz="1800" dirty="0" smtClean="0"/>
              <a:t>A member can enroll by calling </a:t>
            </a:r>
            <a:r>
              <a:rPr lang="en-US" altLang="en-US" sz="1800" b="1" dirty="0" smtClean="0"/>
              <a:t>877.888.1164</a:t>
            </a:r>
          </a:p>
        </p:txBody>
      </p:sp>
      <p:sp>
        <p:nvSpPr>
          <p:cNvPr id="3" name="Title 2"/>
          <p:cNvSpPr>
            <a:spLocks noGrp="1"/>
          </p:cNvSpPr>
          <p:nvPr>
            <p:ph type="title"/>
          </p:nvPr>
        </p:nvSpPr>
        <p:spPr>
          <a:xfrm>
            <a:off x="508958" y="293297"/>
            <a:ext cx="8229600" cy="768096"/>
          </a:xfrm>
        </p:spPr>
        <p:txBody>
          <a:bodyPr/>
          <a:lstStyle/>
          <a:p>
            <a:r>
              <a:rPr lang="en-US" sz="3400" dirty="0" smtClean="0"/>
              <a:t>Member Programs</a:t>
            </a:r>
            <a:endParaRPr lang="en-US" sz="3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62958968"/>
      </p:ext>
    </p:extLst>
  </p:cSld>
  <p:clrMapOvr>
    <a:masterClrMapping/>
  </p:clrMapOvr>
  <mc:AlternateContent xmlns:mc="http://schemas.openxmlformats.org/markup-compatibility/2006" xmlns:p14="http://schemas.microsoft.com/office/powerpoint/2010/main">
    <mc:Choice Requires="p14">
      <p:transition spd="slow" p14:dur="2000" advTm="409"/>
    </mc:Choice>
    <mc:Fallback xmlns="">
      <p:transition spd="slow" advTm="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08958" y="1140619"/>
            <a:ext cx="8229600" cy="4568825"/>
          </a:xfrm>
        </p:spPr>
        <p:txBody>
          <a:bodyPr/>
          <a:lstStyle/>
          <a:p>
            <a:pPr marL="59436" indent="0">
              <a:buNone/>
            </a:pPr>
            <a:r>
              <a:rPr lang="en-US" altLang="en-US" sz="2400" b="1" dirty="0">
                <a:solidFill>
                  <a:schemeClr val="tx2"/>
                </a:solidFill>
              </a:rPr>
              <a:t>Telehealth </a:t>
            </a:r>
            <a:r>
              <a:rPr lang="en-US" altLang="en-US" sz="2400" b="1" dirty="0" smtClean="0">
                <a:solidFill>
                  <a:schemeClr val="tx2"/>
                </a:solidFill>
              </a:rPr>
              <a:t>services through </a:t>
            </a:r>
            <a:r>
              <a:rPr lang="en-US" altLang="en-US" sz="2400" b="1" dirty="0" err="1">
                <a:solidFill>
                  <a:schemeClr val="tx2"/>
                </a:solidFill>
              </a:rPr>
              <a:t>Teladoc</a:t>
            </a:r>
            <a:r>
              <a:rPr lang="en-US" altLang="en-US" sz="2400" b="1" dirty="0">
                <a:solidFill>
                  <a:schemeClr val="tx2"/>
                </a:solidFill>
              </a:rPr>
              <a:t>®</a:t>
            </a:r>
          </a:p>
          <a:p>
            <a:pPr marL="345186" lvl="1" indent="0">
              <a:buNone/>
            </a:pPr>
            <a:r>
              <a:rPr lang="en-US" altLang="en-US" sz="1800" dirty="0" err="1"/>
              <a:t>Teladoc</a:t>
            </a:r>
            <a:r>
              <a:rPr lang="en-US" altLang="en-US" sz="1800" dirty="0"/>
              <a:t> gives </a:t>
            </a:r>
            <a:r>
              <a:rPr lang="en-US" altLang="en-US" sz="1800" dirty="0" smtClean="0"/>
              <a:t>our members access </a:t>
            </a:r>
            <a:r>
              <a:rPr lang="en-US" altLang="en-US" sz="1800" dirty="0"/>
              <a:t>24 hours a day, seven days a week to a U.S. board-certified doctor who can diagnose many health issues including general medical, behavioral health and dermatology. To </a:t>
            </a:r>
            <a:r>
              <a:rPr lang="en-US" altLang="en-US" sz="1800" dirty="0" smtClean="0"/>
              <a:t>create an </a:t>
            </a:r>
            <a:r>
              <a:rPr lang="en-US" altLang="en-US" sz="1800" dirty="0"/>
              <a:t>account, call </a:t>
            </a:r>
            <a:r>
              <a:rPr lang="en-US" altLang="en-US" sz="1800" b="1" dirty="0" smtClean="0"/>
              <a:t>800.TELADOC (TTY </a:t>
            </a:r>
            <a:r>
              <a:rPr lang="en-US" altLang="en-US" sz="1800" b="1" dirty="0"/>
              <a:t>711), </a:t>
            </a:r>
            <a:r>
              <a:rPr lang="en-US" altLang="en-US" sz="1800" dirty="0"/>
              <a:t>download the app or visit </a:t>
            </a:r>
            <a:r>
              <a:rPr lang="en-US" altLang="en-US" sz="1800" b="1" dirty="0"/>
              <a:t>teladoc.com</a:t>
            </a:r>
            <a:r>
              <a:rPr lang="en-US" altLang="en-US" sz="1800" dirty="0"/>
              <a:t>. (May result in a copay</a:t>
            </a:r>
            <a:r>
              <a:rPr lang="en-US" altLang="en-US" sz="1800" dirty="0" smtClean="0"/>
              <a:t>.)</a:t>
            </a:r>
            <a:endParaRPr lang="en-US" altLang="en-US" sz="1800" dirty="0"/>
          </a:p>
          <a:p>
            <a:pPr marL="345186" lvl="1" indent="0">
              <a:buNone/>
            </a:pPr>
            <a:endParaRPr lang="en-US" altLang="en-US" sz="1800" dirty="0"/>
          </a:p>
          <a:p>
            <a:pPr marL="345186" lvl="1" indent="0">
              <a:buNone/>
            </a:pPr>
            <a:endParaRPr lang="en-US" altLang="en-US" dirty="0"/>
          </a:p>
          <a:p>
            <a:pPr marL="0" lvl="0" indent="0">
              <a:lnSpc>
                <a:spcPct val="90000"/>
              </a:lnSpc>
              <a:buNone/>
            </a:pPr>
            <a:r>
              <a:rPr lang="en-US" altLang="en-US" sz="2400" b="1" dirty="0">
                <a:solidFill>
                  <a:schemeClr val="tx2"/>
                </a:solidFill>
              </a:rPr>
              <a:t>SummaCare 24-Hour Nurse Line</a:t>
            </a:r>
          </a:p>
          <a:p>
            <a:pPr marL="285750" lvl="1" indent="0">
              <a:lnSpc>
                <a:spcPct val="90000"/>
              </a:lnSpc>
              <a:buNone/>
            </a:pPr>
            <a:r>
              <a:rPr lang="en-US" altLang="en-US" sz="1800" dirty="0">
                <a:solidFill>
                  <a:srgbClr val="000000"/>
                </a:solidFill>
              </a:rPr>
              <a:t>Connect with a registered nurse anytime – day or night by calling </a:t>
            </a:r>
            <a:r>
              <a:rPr lang="en-US" altLang="en-US" sz="1800" b="1" dirty="0">
                <a:solidFill>
                  <a:srgbClr val="000000"/>
                </a:solidFill>
              </a:rPr>
              <a:t>800.379.5001 </a:t>
            </a:r>
            <a:r>
              <a:rPr lang="en-US" altLang="en-US" sz="1800" b="1" dirty="0" smtClean="0">
                <a:solidFill>
                  <a:srgbClr val="000000"/>
                </a:solidFill>
              </a:rPr>
              <a:t>   (TTY </a:t>
            </a:r>
            <a:r>
              <a:rPr lang="en-US" altLang="en-US" sz="1800" b="1" dirty="0">
                <a:solidFill>
                  <a:srgbClr val="000000"/>
                </a:solidFill>
              </a:rPr>
              <a:t>800.750.0750).</a:t>
            </a:r>
            <a:r>
              <a:rPr lang="en-US" altLang="en-US" sz="1800" dirty="0">
                <a:solidFill>
                  <a:srgbClr val="000000"/>
                </a:solidFill>
              </a:rPr>
              <a:t> Get answers </a:t>
            </a:r>
            <a:r>
              <a:rPr lang="en-US" altLang="en-US" sz="1800" dirty="0" smtClean="0">
                <a:solidFill>
                  <a:srgbClr val="000000"/>
                </a:solidFill>
              </a:rPr>
              <a:t>to </a:t>
            </a:r>
            <a:r>
              <a:rPr lang="en-US" altLang="en-US" sz="1800" dirty="0">
                <a:solidFill>
                  <a:srgbClr val="000000"/>
                </a:solidFill>
              </a:rPr>
              <a:t>specific medical questions. Get advice on where to seek treatment. Get treatment advice for minor illnesses or injuries. And get a nurse’s opinion on your self-care </a:t>
            </a:r>
            <a:r>
              <a:rPr lang="en-US" altLang="en-US" sz="1800" dirty="0" smtClean="0">
                <a:solidFill>
                  <a:srgbClr val="000000"/>
                </a:solidFill>
              </a:rPr>
              <a:t>options</a:t>
            </a:r>
            <a:r>
              <a:rPr lang="en-US" altLang="en-US" sz="1800" dirty="0">
                <a:solidFill>
                  <a:srgbClr val="000000"/>
                </a:solidFill>
              </a:rPr>
              <a:t> </a:t>
            </a:r>
            <a:r>
              <a:rPr lang="en-US" altLang="en-US" sz="1800" dirty="0" smtClean="0">
                <a:solidFill>
                  <a:srgbClr val="000000"/>
                </a:solidFill>
              </a:rPr>
              <a:t>at no cost.</a:t>
            </a:r>
            <a:endParaRPr lang="en-US" altLang="en-US" sz="1800" dirty="0">
              <a:solidFill>
                <a:srgbClr val="000000"/>
              </a:solidFill>
            </a:endParaRPr>
          </a:p>
          <a:p>
            <a:pPr marL="0" indent="0">
              <a:buNone/>
            </a:pPr>
            <a:endParaRPr lang="en-US" dirty="0"/>
          </a:p>
        </p:txBody>
      </p:sp>
      <p:sp>
        <p:nvSpPr>
          <p:cNvPr id="5" name="Title 2"/>
          <p:cNvSpPr txBox="1">
            <a:spLocks/>
          </p:cNvSpPr>
          <p:nvPr/>
        </p:nvSpPr>
        <p:spPr>
          <a:xfrm>
            <a:off x="508958" y="293297"/>
            <a:ext cx="8229600" cy="768096"/>
          </a:xfrm>
          <a:prstGeom prst="rect">
            <a:avLst/>
          </a:prstGeom>
        </p:spPr>
        <p:txBody>
          <a:bodyPr vert="horz" lIns="0" tIns="0" rIns="0" bIns="0" rtlCol="0" anchor="t" anchorCtr="0">
            <a:noAutofit/>
          </a:bodyPr>
          <a:lstStyle>
            <a:lvl1pPr algn="l" defTabSz="457200" rtl="0" eaLnBrk="1" latinLnBrk="0" hangingPunct="1">
              <a:spcBef>
                <a:spcPct val="0"/>
              </a:spcBef>
              <a:buNone/>
              <a:defRPr sz="2600" b="1" i="0" kern="1200">
                <a:solidFill>
                  <a:schemeClr val="accent5"/>
                </a:solidFill>
                <a:latin typeface="Calibri"/>
                <a:ea typeface="+mj-ea"/>
                <a:cs typeface="Calibri"/>
              </a:defRPr>
            </a:lvl1pPr>
          </a:lstStyle>
          <a:p>
            <a:r>
              <a:rPr lang="en-US" sz="3400" dirty="0" smtClean="0"/>
              <a:t>Member Programs</a:t>
            </a:r>
            <a:endParaRPr lang="en-US" sz="3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89288461"/>
      </p:ext>
    </p:extLst>
  </p:cSld>
  <p:clrMapOvr>
    <a:masterClrMapping/>
  </p:clrMapOvr>
  <mc:AlternateContent xmlns:mc="http://schemas.openxmlformats.org/markup-compatibility/2006" xmlns:p14="http://schemas.microsoft.com/office/powerpoint/2010/main">
    <mc:Choice Requires="p14">
      <p:transition spd="slow" p14:dur="2000" advTm="417"/>
    </mc:Choice>
    <mc:Fallback xmlns="">
      <p:transition spd="slow" advTm="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79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08958" y="1042206"/>
            <a:ext cx="8229600" cy="5255077"/>
          </a:xfrm>
        </p:spPr>
        <p:txBody>
          <a:bodyPr/>
          <a:lstStyle/>
          <a:p>
            <a:pPr marL="58737" indent="0">
              <a:buNone/>
            </a:pPr>
            <a:r>
              <a:rPr lang="en-US" altLang="en-US" sz="2400" b="1" dirty="0" err="1" smtClean="0">
                <a:solidFill>
                  <a:schemeClr val="tx2"/>
                </a:solidFill>
              </a:rPr>
              <a:t>QuitCare</a:t>
            </a:r>
            <a:r>
              <a:rPr lang="en-US" altLang="en-US" sz="2400" b="1" dirty="0" smtClean="0">
                <a:solidFill>
                  <a:schemeClr val="tx2"/>
                </a:solidFill>
              </a:rPr>
              <a:t> Smoking </a:t>
            </a:r>
            <a:r>
              <a:rPr lang="en-US" altLang="en-US" sz="2400" b="1" dirty="0">
                <a:solidFill>
                  <a:schemeClr val="tx2"/>
                </a:solidFill>
              </a:rPr>
              <a:t>Cessation Program</a:t>
            </a:r>
          </a:p>
          <a:p>
            <a:pPr marL="344487" lvl="1" indent="0">
              <a:buNone/>
            </a:pPr>
            <a:r>
              <a:rPr lang="en-US" altLang="en-US" sz="1800" dirty="0" smtClean="0"/>
              <a:t>Partnered </a:t>
            </a:r>
            <a:r>
              <a:rPr lang="en-US" altLang="en-US" sz="1800" dirty="0"/>
              <a:t>with </a:t>
            </a:r>
            <a:r>
              <a:rPr lang="en-US" altLang="en-US" sz="1800" dirty="0" smtClean="0"/>
              <a:t>National Jewish Health to offer telephonic coaching with a smoking cessation specialist along with up to 8 weeks of nicotine replacement therapy at no cost to the member.</a:t>
            </a:r>
          </a:p>
          <a:p>
            <a:pPr marL="344487" lvl="1" indent="0">
              <a:buNone/>
            </a:pPr>
            <a:r>
              <a:rPr lang="en-US" altLang="en-US" sz="1800" dirty="0" smtClean="0"/>
              <a:t>Call </a:t>
            </a:r>
            <a:r>
              <a:rPr lang="en-US" altLang="en-US" sz="1800" b="1" dirty="0"/>
              <a:t>877.471.2101 (TTY </a:t>
            </a:r>
            <a:r>
              <a:rPr lang="en-US" altLang="en-US" sz="1800" b="1" dirty="0" smtClean="0"/>
              <a:t>888.229.2182) </a:t>
            </a:r>
            <a:r>
              <a:rPr lang="en-US" altLang="en-US" sz="1800" dirty="0" smtClean="0"/>
              <a:t>to </a:t>
            </a:r>
            <a:r>
              <a:rPr lang="en-US" altLang="en-US" sz="1800" dirty="0"/>
              <a:t>enroll. </a:t>
            </a:r>
          </a:p>
          <a:p>
            <a:pPr lvl="2">
              <a:buFont typeface="Wingdings" panose="05000000000000000000" pitchFamily="2" charset="2"/>
              <a:buNone/>
            </a:pPr>
            <a:endParaRPr lang="en-US" altLang="en-US" sz="1800" dirty="0"/>
          </a:p>
          <a:p>
            <a:pPr>
              <a:buFont typeface="Wingdings" panose="05000000000000000000" pitchFamily="2" charset="2"/>
              <a:buNone/>
            </a:pPr>
            <a:r>
              <a:rPr lang="en-US" altLang="en-US" sz="2400" b="1" dirty="0" smtClean="0">
                <a:solidFill>
                  <a:schemeClr val="tx2"/>
                </a:solidFill>
              </a:rPr>
              <a:t>Health </a:t>
            </a:r>
            <a:r>
              <a:rPr lang="en-US" altLang="en-US" sz="2400" b="1" dirty="0">
                <a:solidFill>
                  <a:schemeClr val="tx2"/>
                </a:solidFill>
              </a:rPr>
              <a:t>Manager Powered by </a:t>
            </a:r>
            <a:r>
              <a:rPr lang="en-US" altLang="en-US" sz="2400" b="1" dirty="0" smtClean="0">
                <a:solidFill>
                  <a:schemeClr val="tx2"/>
                </a:solidFill>
              </a:rPr>
              <a:t>WebMD®</a:t>
            </a:r>
            <a:endParaRPr lang="en-US" altLang="en-US" sz="2400" b="1" dirty="0">
              <a:solidFill>
                <a:schemeClr val="tx2"/>
              </a:solidFill>
            </a:endParaRPr>
          </a:p>
          <a:p>
            <a:pPr marL="344487" lvl="1" indent="0">
              <a:buNone/>
            </a:pPr>
            <a:r>
              <a:rPr lang="en-US" altLang="en-US" sz="1800" dirty="0" smtClean="0"/>
              <a:t>Get </a:t>
            </a:r>
            <a:r>
              <a:rPr lang="en-US" altLang="en-US" sz="1800" dirty="0"/>
              <a:t>exclusive access to </a:t>
            </a:r>
            <a:r>
              <a:rPr lang="en-US" altLang="en-US" sz="1800" dirty="0" smtClean="0"/>
              <a:t>WebMD’s Health </a:t>
            </a:r>
            <a:r>
              <a:rPr lang="en-US" altLang="en-US" sz="1800" dirty="0"/>
              <a:t>Manager online tool. </a:t>
            </a:r>
            <a:r>
              <a:rPr lang="en-US" altLang="en-US" sz="1800" dirty="0" smtClean="0"/>
              <a:t>Set personal goals, monitor your health </a:t>
            </a:r>
            <a:r>
              <a:rPr lang="en-US" altLang="en-US" sz="1800" dirty="0"/>
              <a:t>progress, track results, </a:t>
            </a:r>
            <a:r>
              <a:rPr lang="en-US" altLang="en-US" sz="1800" dirty="0" smtClean="0"/>
              <a:t>and set </a:t>
            </a:r>
            <a:r>
              <a:rPr lang="en-US" altLang="en-US" sz="1800" dirty="0"/>
              <a:t>personal health and </a:t>
            </a:r>
            <a:r>
              <a:rPr lang="en-US" altLang="en-US" sz="1800" dirty="0" smtClean="0"/>
              <a:t>wellness reminders</a:t>
            </a:r>
            <a:r>
              <a:rPr lang="en-US" altLang="en-US" sz="1800" dirty="0"/>
              <a:t>. It’s like having a </a:t>
            </a:r>
            <a:r>
              <a:rPr lang="en-US" altLang="en-US" sz="1800" dirty="0" smtClean="0"/>
              <a:t>personal health </a:t>
            </a:r>
            <a:r>
              <a:rPr lang="en-US" altLang="en-US" sz="1800" dirty="0"/>
              <a:t>coach working with you </a:t>
            </a:r>
            <a:r>
              <a:rPr lang="en-US" altLang="en-US" sz="1800" dirty="0" smtClean="0"/>
              <a:t>24/7. To </a:t>
            </a:r>
            <a:r>
              <a:rPr lang="en-US" altLang="en-US" sz="1800" dirty="0"/>
              <a:t>access the Health Manager </a:t>
            </a:r>
            <a:r>
              <a:rPr lang="en-US" altLang="en-US" sz="1800" dirty="0" smtClean="0"/>
              <a:t>tool, log </a:t>
            </a:r>
            <a:r>
              <a:rPr lang="en-US" altLang="en-US" sz="1800" dirty="0"/>
              <a:t>into your Plan Central account </a:t>
            </a:r>
            <a:r>
              <a:rPr lang="en-US" altLang="en-US" sz="1800" dirty="0" smtClean="0"/>
              <a:t>at </a:t>
            </a:r>
            <a:r>
              <a:rPr lang="en-US" altLang="en-US" sz="1800" b="1" dirty="0" smtClean="0"/>
              <a:t>summacare.com/</a:t>
            </a:r>
            <a:r>
              <a:rPr lang="en-US" altLang="en-US" sz="1800" b="1" dirty="0" err="1" smtClean="0"/>
              <a:t>plancentral</a:t>
            </a:r>
            <a:r>
              <a:rPr lang="en-US" altLang="en-US" sz="1800" b="1" dirty="0" smtClean="0"/>
              <a:t>.</a:t>
            </a:r>
          </a:p>
          <a:p>
            <a:pPr>
              <a:buFont typeface="Wingdings" panose="05000000000000000000" pitchFamily="2" charset="2"/>
              <a:buNone/>
            </a:pPr>
            <a:endParaRPr lang="en-US" altLang="en-US" sz="1800" dirty="0"/>
          </a:p>
          <a:p>
            <a:pPr>
              <a:buFont typeface="Wingdings" panose="05000000000000000000" pitchFamily="2" charset="2"/>
              <a:buNone/>
            </a:pPr>
            <a:r>
              <a:rPr lang="en-US" altLang="en-US" sz="2400" b="1" dirty="0" smtClean="0">
                <a:solidFill>
                  <a:schemeClr val="tx2"/>
                </a:solidFill>
              </a:rPr>
              <a:t>Clinical Campaigns</a:t>
            </a:r>
          </a:p>
          <a:p>
            <a:pPr marL="344487" lvl="1" indent="0">
              <a:buNone/>
            </a:pPr>
            <a:r>
              <a:rPr lang="en-US" altLang="en-US" sz="1800" dirty="0" smtClean="0"/>
              <a:t>Preventive health reminders and education on the importance of preventive care.</a:t>
            </a:r>
          </a:p>
          <a:p>
            <a:pPr marL="344487" lvl="1" indent="0">
              <a:buNone/>
            </a:pPr>
            <a:r>
              <a:rPr lang="en-US" sz="1800" dirty="0" smtClean="0"/>
              <a:t>Flu vaccines, </a:t>
            </a:r>
            <a:r>
              <a:rPr lang="en-US" sz="1800" dirty="0"/>
              <a:t>mammograms, colorectal screenings, cervical cancer screenings, etc</a:t>
            </a:r>
            <a:r>
              <a:rPr lang="en-US" sz="1800" dirty="0" smtClean="0"/>
              <a:t>.</a:t>
            </a:r>
            <a:endParaRPr lang="en-US" altLang="en-US" dirty="0"/>
          </a:p>
          <a:p>
            <a:pPr lvl="1"/>
            <a:endParaRPr lang="en-US" altLang="en-US" dirty="0"/>
          </a:p>
          <a:p>
            <a:endParaRPr lang="en-US" dirty="0"/>
          </a:p>
        </p:txBody>
      </p:sp>
      <p:sp>
        <p:nvSpPr>
          <p:cNvPr id="5" name="Title 2"/>
          <p:cNvSpPr>
            <a:spLocks noGrp="1"/>
          </p:cNvSpPr>
          <p:nvPr>
            <p:ph type="title"/>
          </p:nvPr>
        </p:nvSpPr>
        <p:spPr>
          <a:xfrm>
            <a:off x="508958" y="293297"/>
            <a:ext cx="8229600" cy="768096"/>
          </a:xfrm>
        </p:spPr>
        <p:txBody>
          <a:bodyPr/>
          <a:lstStyle/>
          <a:p>
            <a:r>
              <a:rPr lang="en-US" sz="3400" dirty="0" smtClean="0"/>
              <a:t>Member Programs</a:t>
            </a:r>
            <a:endParaRPr lang="en-US" sz="3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82022512"/>
      </p:ext>
    </p:extLst>
  </p:cSld>
  <p:clrMapOvr>
    <a:masterClrMapping/>
  </p:clrMapOvr>
  <mc:AlternateContent xmlns:mc="http://schemas.openxmlformats.org/markup-compatibility/2006" xmlns:p14="http://schemas.microsoft.com/office/powerpoint/2010/main">
    <mc:Choice Requires="p14">
      <p:transition spd="slow" p14:dur="2000" advTm="377"/>
    </mc:Choice>
    <mc:Fallback xmlns="">
      <p:transition spd="slow" advTm="37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9" fill="hold"/>
                                        <p:tgtEl>
                                          <p:spTgt spid="3"/>
                                        </p:tgtEl>
                                      </p:cBhvr>
                                    </p:cmd>
                                  </p:childTnLst>
                                </p:cTn>
                              </p:par>
                            </p:childTnLst>
                          </p:cTn>
                        </p:par>
                      </p:childTnLst>
                    </p:cTn>
                  </p:par>
                </p:childTnLst>
              </p:cTn>
              <p:nextCondLst>
                <p:cond evt="onClick" delay="0">
                  <p:tgtEl>
                    <p:spTgt spid="3"/>
                  </p:tgtEl>
                </p:cond>
              </p:nextCondLst>
            </p:seq>
            <p:audio>
              <p:cMediaNode vol="70408">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200" y="1192765"/>
            <a:ext cx="8229600" cy="4976023"/>
          </a:xfrm>
        </p:spPr>
        <p:txBody>
          <a:bodyPr/>
          <a:lstStyle/>
          <a:p>
            <a:pPr marL="0" indent="0">
              <a:lnSpc>
                <a:spcPct val="90000"/>
              </a:lnSpc>
              <a:buNone/>
            </a:pPr>
            <a:endParaRPr lang="en-US" altLang="en-US" sz="1800" dirty="0"/>
          </a:p>
          <a:p>
            <a:pPr marL="0" indent="0">
              <a:lnSpc>
                <a:spcPct val="90000"/>
              </a:lnSpc>
              <a:buNone/>
            </a:pPr>
            <a:endParaRPr lang="en-US" altLang="en-US" sz="1800" dirty="0"/>
          </a:p>
          <a:p>
            <a:pPr marL="0" indent="0">
              <a:lnSpc>
                <a:spcPct val="90000"/>
              </a:lnSpc>
              <a:buNone/>
            </a:pPr>
            <a:endParaRPr lang="en-US" altLang="en-US" sz="1800" dirty="0" smtClean="0"/>
          </a:p>
        </p:txBody>
      </p:sp>
      <p:sp>
        <p:nvSpPr>
          <p:cNvPr id="6" name="Title 2"/>
          <p:cNvSpPr>
            <a:spLocks noGrp="1"/>
          </p:cNvSpPr>
          <p:nvPr>
            <p:ph type="title"/>
          </p:nvPr>
        </p:nvSpPr>
        <p:spPr>
          <a:xfrm>
            <a:off x="508958" y="293297"/>
            <a:ext cx="8229600" cy="768096"/>
          </a:xfrm>
        </p:spPr>
        <p:txBody>
          <a:bodyPr/>
          <a:lstStyle/>
          <a:p>
            <a:r>
              <a:rPr lang="en-US" sz="3400" dirty="0" smtClean="0"/>
              <a:t>Member Programs</a:t>
            </a:r>
            <a:endParaRPr lang="en-US" sz="3400" dirty="0"/>
          </a:p>
        </p:txBody>
      </p:sp>
      <p:sp>
        <p:nvSpPr>
          <p:cNvPr id="4" name="Rectangle 3"/>
          <p:cNvSpPr/>
          <p:nvPr/>
        </p:nvSpPr>
        <p:spPr>
          <a:xfrm>
            <a:off x="508959" y="1057668"/>
            <a:ext cx="8229600" cy="5078313"/>
          </a:xfrm>
          <a:prstGeom prst="rect">
            <a:avLst/>
          </a:prstGeom>
        </p:spPr>
        <p:txBody>
          <a:bodyPr wrap="square">
            <a:spAutoFit/>
          </a:bodyPr>
          <a:lstStyle/>
          <a:p>
            <a:r>
              <a:rPr lang="en-US" sz="2400" b="1" dirty="0" err="1">
                <a:solidFill>
                  <a:schemeClr val="tx2"/>
                </a:solidFill>
              </a:rPr>
              <a:t>SilverSneakers</a:t>
            </a:r>
            <a:r>
              <a:rPr lang="en-US" sz="2400" b="1" dirty="0">
                <a:solidFill>
                  <a:schemeClr val="tx2"/>
                </a:solidFill>
              </a:rPr>
              <a:t>® Fitness Program</a:t>
            </a:r>
          </a:p>
          <a:p>
            <a:pPr lvl="1"/>
            <a:r>
              <a:rPr lang="en-US" dirty="0" smtClean="0"/>
              <a:t>Medicare members </a:t>
            </a:r>
            <a:r>
              <a:rPr lang="en-US" dirty="0"/>
              <a:t>receive a free fitness membership benefit with access to basic amenities, group exercise classes and online resources, </a:t>
            </a:r>
            <a:r>
              <a:rPr lang="en-US" dirty="0" smtClean="0"/>
              <a:t>including exercise videos.  </a:t>
            </a:r>
            <a:r>
              <a:rPr lang="en-US" dirty="0" err="1" smtClean="0"/>
              <a:t>SilverSneakers</a:t>
            </a:r>
            <a:r>
              <a:rPr lang="en-US" dirty="0" smtClean="0"/>
              <a:t> </a:t>
            </a:r>
            <a:r>
              <a:rPr lang="en-US" dirty="0"/>
              <a:t>also offers FLEX™, which brings fitness classes to convenient locations including retirement communities and recreation centers. For more information, members should visit </a:t>
            </a:r>
            <a:r>
              <a:rPr lang="en-US" b="1" dirty="0"/>
              <a:t>silversneakers.com</a:t>
            </a:r>
            <a:r>
              <a:rPr lang="en-US" dirty="0"/>
              <a:t> or call</a:t>
            </a:r>
            <a:r>
              <a:rPr lang="en-US" b="1" dirty="0"/>
              <a:t> 888.423.4632 (</a:t>
            </a:r>
            <a:r>
              <a:rPr lang="en-US" b="1" dirty="0" smtClean="0"/>
              <a:t>TTY </a:t>
            </a:r>
            <a:r>
              <a:rPr lang="en-US" b="1" dirty="0"/>
              <a:t>711), </a:t>
            </a:r>
            <a:r>
              <a:rPr lang="en-US" dirty="0"/>
              <a:t>Monday through Friday, 8 a.m. to 8 p.m. EST</a:t>
            </a:r>
            <a:r>
              <a:rPr lang="en-US" dirty="0" smtClean="0"/>
              <a:t>.</a:t>
            </a:r>
          </a:p>
          <a:p>
            <a:endParaRPr lang="en-US" dirty="0"/>
          </a:p>
          <a:p>
            <a:r>
              <a:rPr lang="en-US" sz="2400" b="1" dirty="0" err="1">
                <a:solidFill>
                  <a:schemeClr val="tx2"/>
                </a:solidFill>
              </a:rPr>
              <a:t>GlobalFit</a:t>
            </a:r>
            <a:endParaRPr lang="en-US" sz="2400" dirty="0">
              <a:solidFill>
                <a:schemeClr val="tx2"/>
              </a:solidFill>
            </a:endParaRPr>
          </a:p>
          <a:p>
            <a:pPr lvl="1"/>
            <a:r>
              <a:rPr lang="en-US" dirty="0"/>
              <a:t>SummaCare has partnered with </a:t>
            </a:r>
            <a:r>
              <a:rPr lang="en-US" dirty="0" err="1"/>
              <a:t>GlobalFit</a:t>
            </a:r>
            <a:r>
              <a:rPr lang="en-US" dirty="0"/>
              <a:t> to offer discounted gym memberships, vitamins/supplements, weight loss </a:t>
            </a:r>
            <a:r>
              <a:rPr lang="en-US" dirty="0" smtClean="0"/>
              <a:t>programs, fitness on </a:t>
            </a:r>
            <a:r>
              <a:rPr lang="en-US" dirty="0"/>
              <a:t>d</a:t>
            </a:r>
            <a:r>
              <a:rPr lang="en-US" dirty="0" smtClean="0"/>
              <a:t>emand, </a:t>
            </a:r>
            <a:r>
              <a:rPr lang="en-US" dirty="0"/>
              <a:t>and more. It’s free to register at </a:t>
            </a:r>
            <a:r>
              <a:rPr lang="en-US" b="1" dirty="0"/>
              <a:t>globalfit.com/</a:t>
            </a:r>
            <a:r>
              <a:rPr lang="en-US" b="1" dirty="0" err="1"/>
              <a:t>summacare</a:t>
            </a:r>
            <a:r>
              <a:rPr lang="en-US" dirty="0" smtClean="0"/>
              <a:t>.</a:t>
            </a:r>
          </a:p>
          <a:p>
            <a:endParaRPr lang="en-US" dirty="0"/>
          </a:p>
          <a:p>
            <a:r>
              <a:rPr lang="en-US" sz="2400" b="1" dirty="0">
                <a:solidFill>
                  <a:schemeClr val="tx2"/>
                </a:solidFill>
              </a:rPr>
              <a:t>Vision Discounts</a:t>
            </a:r>
            <a:endParaRPr lang="en-US" sz="2400" dirty="0">
              <a:solidFill>
                <a:schemeClr val="tx2"/>
              </a:solidFill>
            </a:endParaRPr>
          </a:p>
          <a:p>
            <a:pPr lvl="1"/>
            <a:r>
              <a:rPr lang="en-US" dirty="0"/>
              <a:t>Receive discounts on comprehensive eye exams, frames and lenses at participating locations through a discount program called </a:t>
            </a:r>
            <a:r>
              <a:rPr lang="en-US" dirty="0" err="1"/>
              <a:t>EyeMed</a:t>
            </a:r>
            <a:r>
              <a:rPr lang="en-US" dirty="0"/>
              <a:t> Vision Care. Call </a:t>
            </a:r>
            <a:r>
              <a:rPr lang="en-US" b="1" dirty="0"/>
              <a:t>866.723.0391 (</a:t>
            </a:r>
            <a:r>
              <a:rPr lang="en-US" b="1" dirty="0" smtClean="0"/>
              <a:t>TTY </a:t>
            </a:r>
            <a:r>
              <a:rPr lang="en-US" b="1" dirty="0"/>
              <a:t>711) </a:t>
            </a:r>
            <a:r>
              <a:rPr lang="en-US" dirty="0"/>
              <a:t>to learn more.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41285544"/>
      </p:ext>
    </p:extLst>
  </p:cSld>
  <p:clrMapOvr>
    <a:masterClrMapping/>
  </p:clrMapOvr>
  <mc:AlternateContent xmlns:mc="http://schemas.openxmlformats.org/markup-compatibility/2006" xmlns:p14="http://schemas.microsoft.com/office/powerpoint/2010/main">
    <mc:Choice Requires="p14">
      <p:transition spd="slow" p14:dur="2000" advTm="336"/>
    </mc:Choice>
    <mc:Fallback xmlns="">
      <p:transition spd="slow" advTm="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buNone/>
            </a:pPr>
            <a:r>
              <a:rPr lang="en-US" sz="2400" b="1" dirty="0"/>
              <a:t>Member Rights &amp; Responsibilities</a:t>
            </a:r>
            <a:r>
              <a:rPr lang="en-US" sz="2400" dirty="0"/>
              <a:t/>
            </a:r>
            <a:br>
              <a:rPr lang="en-US" sz="2400" dirty="0"/>
            </a:br>
            <a:r>
              <a:rPr lang="en-US" sz="2400" dirty="0"/>
              <a:t>Please read the SummaCare Members Rights and Responsibilities carefully. These statements help ensure that members are treated by SummaCare employees and all of our contracted providers with fairness and respect. Likewise, it is important that individuals understand their responsibilities as a SummaCare member. If members do not follow these responsibilities, they may not receive all of the services or coverage to which they might otherwise be entitled. </a:t>
            </a:r>
            <a:r>
              <a:rPr lang="en-US" sz="2400" dirty="0">
                <a:hlinkClick r:id="rId6"/>
              </a:rPr>
              <a:t>View Member Rights &amp; Responsibilities</a:t>
            </a:r>
            <a:r>
              <a:rPr lang="en-US" sz="2400" dirty="0"/>
              <a:t>.</a:t>
            </a:r>
          </a:p>
        </p:txBody>
      </p:sp>
      <p:sp>
        <p:nvSpPr>
          <p:cNvPr id="3" name="Title 2"/>
          <p:cNvSpPr>
            <a:spLocks noGrp="1"/>
          </p:cNvSpPr>
          <p:nvPr>
            <p:ph type="title"/>
          </p:nvPr>
        </p:nvSpPr>
        <p:spPr/>
        <p:txBody>
          <a:bodyPr/>
          <a:lstStyle/>
          <a:p>
            <a:r>
              <a:rPr lang="en-US" sz="3600" dirty="0" smtClean="0"/>
              <a:t>Member Rights &amp; Responsibilities</a:t>
            </a:r>
            <a:endParaRPr lang="en-US" sz="36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18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96287938"/>
      </p:ext>
    </p:extLst>
  </p:cSld>
  <p:clrMapOvr>
    <a:masterClrMapping/>
  </p:clrMapOvr>
  <mc:AlternateContent xmlns:mc="http://schemas.openxmlformats.org/markup-compatibility/2006" xmlns:p14="http://schemas.microsoft.com/office/powerpoint/2010/main">
    <mc:Choice Requires="p14">
      <p:transition spd="slow" p14:dur="2000" advTm="321"/>
    </mc:Choice>
    <mc:Fallback xmlns="">
      <p:transition spd="slow" advTm="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0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p:cMediaNode vol="65306"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Pharmacy Management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90459426"/>
      </p:ext>
    </p:extLst>
  </p:cSld>
  <p:clrMapOvr>
    <a:masterClrMapping/>
  </p:clrMapOvr>
  <mc:AlternateContent xmlns:mc="http://schemas.openxmlformats.org/markup-compatibility/2006" xmlns:p14="http://schemas.microsoft.com/office/powerpoint/2010/main">
    <mc:Choice Requires="p14">
      <p:transition spd="slow" p14:dur="2000" advTm="273"/>
    </mc:Choice>
    <mc:Fallback xmlns="">
      <p:transition spd="slow" advTm="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196721" y="1371600"/>
            <a:ext cx="4243838" cy="2408378"/>
          </a:xfrm>
          <a:prstGeom prst="roundRect">
            <a:avLst>
              <a:gd name="adj" fmla="val 8594"/>
            </a:avLst>
          </a:prstGeom>
          <a:solidFill>
            <a:srgbClr val="FFFFFF">
              <a:shade val="85000"/>
            </a:srgbClr>
          </a:solidFill>
          <a:ln>
            <a:solidFill>
              <a:schemeClr val="accent6"/>
            </a:solidFill>
          </a:ln>
          <a:effectLst>
            <a:reflection blurRad="12700" stA="38000" endPos="28000" dist="5000" dir="5400000" sy="-100000" algn="bl" rotWithShape="0"/>
          </a:effectLst>
        </p:spPr>
      </p:pic>
      <p:sp>
        <p:nvSpPr>
          <p:cNvPr id="14" name="Content Placeholder 13"/>
          <p:cNvSpPr>
            <a:spLocks noGrp="1"/>
          </p:cNvSpPr>
          <p:nvPr>
            <p:ph sz="quarter" idx="15"/>
          </p:nvPr>
        </p:nvSpPr>
        <p:spPr/>
        <p:txBody>
          <a:bodyPr/>
          <a:lstStyle/>
          <a:p>
            <a:pPr>
              <a:lnSpc>
                <a:spcPct val="80000"/>
              </a:lnSpc>
            </a:pPr>
            <a:r>
              <a:rPr lang="en-US" altLang="en-US" sz="2200" dirty="0">
                <a:solidFill>
                  <a:schemeClr val="tx1"/>
                </a:solidFill>
              </a:rPr>
              <a:t>Health Insurance Company Established </a:t>
            </a:r>
            <a:r>
              <a:rPr lang="en-US" altLang="en-US" sz="2200" dirty="0" smtClean="0">
                <a:solidFill>
                  <a:schemeClr val="tx1"/>
                </a:solidFill>
              </a:rPr>
              <a:t>1993</a:t>
            </a:r>
            <a:endParaRPr lang="en-US" altLang="en-US" sz="2200" dirty="0">
              <a:solidFill>
                <a:schemeClr val="tx1"/>
              </a:solidFill>
            </a:endParaRPr>
          </a:p>
          <a:p>
            <a:pPr>
              <a:lnSpc>
                <a:spcPct val="80000"/>
              </a:lnSpc>
            </a:pPr>
            <a:endParaRPr lang="en-US" altLang="en-US" sz="2200" dirty="0">
              <a:solidFill>
                <a:schemeClr val="tx1"/>
              </a:solidFill>
            </a:endParaRPr>
          </a:p>
          <a:p>
            <a:pPr>
              <a:lnSpc>
                <a:spcPct val="80000"/>
              </a:lnSpc>
            </a:pPr>
            <a:r>
              <a:rPr lang="en-US" altLang="en-US" sz="2200" dirty="0">
                <a:solidFill>
                  <a:schemeClr val="tx1"/>
                </a:solidFill>
              </a:rPr>
              <a:t>Local, Provider Owned</a:t>
            </a:r>
          </a:p>
          <a:p>
            <a:pPr>
              <a:lnSpc>
                <a:spcPct val="80000"/>
              </a:lnSpc>
              <a:buFont typeface="Wingdings" panose="05000000000000000000" pitchFamily="2" charset="2"/>
              <a:buNone/>
            </a:pPr>
            <a:endParaRPr lang="en-US" altLang="en-US" sz="2200" dirty="0">
              <a:solidFill>
                <a:schemeClr val="tx1"/>
              </a:solidFill>
            </a:endParaRPr>
          </a:p>
          <a:p>
            <a:pPr>
              <a:lnSpc>
                <a:spcPct val="80000"/>
              </a:lnSpc>
            </a:pPr>
            <a:r>
              <a:rPr lang="en-US" altLang="en-US" sz="2200" dirty="0">
                <a:solidFill>
                  <a:schemeClr val="tx1"/>
                </a:solidFill>
              </a:rPr>
              <a:t>Four Product Lines</a:t>
            </a:r>
          </a:p>
          <a:p>
            <a:pPr>
              <a:lnSpc>
                <a:spcPct val="80000"/>
              </a:lnSpc>
              <a:buFont typeface="Wingdings" panose="05000000000000000000" pitchFamily="2" charset="2"/>
              <a:buNone/>
            </a:pPr>
            <a:endParaRPr lang="en-US" altLang="en-US" sz="2200" dirty="0">
              <a:solidFill>
                <a:schemeClr val="tx1"/>
              </a:solidFill>
            </a:endParaRPr>
          </a:p>
          <a:p>
            <a:pPr>
              <a:lnSpc>
                <a:spcPct val="80000"/>
              </a:lnSpc>
            </a:pPr>
            <a:r>
              <a:rPr lang="en-US" altLang="en-US" sz="2200" dirty="0">
                <a:solidFill>
                  <a:schemeClr val="tx1"/>
                </a:solidFill>
              </a:rPr>
              <a:t>Total Membership – </a:t>
            </a:r>
            <a:r>
              <a:rPr lang="en-US" altLang="en-US" sz="2200" dirty="0" smtClean="0">
                <a:solidFill>
                  <a:schemeClr val="tx1"/>
                </a:solidFill>
              </a:rPr>
              <a:t>6</a:t>
            </a:r>
            <a:r>
              <a:rPr lang="en-US" altLang="en-US" sz="2200" dirty="0">
                <a:solidFill>
                  <a:schemeClr val="tx1"/>
                </a:solidFill>
              </a:rPr>
              <a:t>5</a:t>
            </a:r>
            <a:r>
              <a:rPr lang="en-US" altLang="en-US" sz="2200" dirty="0" smtClean="0">
                <a:solidFill>
                  <a:schemeClr val="tx1"/>
                </a:solidFill>
              </a:rPr>
              <a:t>,000</a:t>
            </a:r>
            <a:r>
              <a:rPr lang="en-US" altLang="en-US" sz="2200" dirty="0">
                <a:solidFill>
                  <a:schemeClr val="tx1"/>
                </a:solidFill>
              </a:rPr>
              <a:t>+</a:t>
            </a:r>
          </a:p>
          <a:p>
            <a:pPr>
              <a:lnSpc>
                <a:spcPct val="80000"/>
              </a:lnSpc>
              <a:buFont typeface="Wingdings" panose="05000000000000000000" pitchFamily="2" charset="2"/>
              <a:buNone/>
            </a:pPr>
            <a:endParaRPr lang="en-US" altLang="en-US" sz="2200" dirty="0">
              <a:solidFill>
                <a:schemeClr val="tx1"/>
              </a:solidFill>
            </a:endParaRPr>
          </a:p>
          <a:p>
            <a:pPr>
              <a:lnSpc>
                <a:spcPct val="80000"/>
              </a:lnSpc>
            </a:pPr>
            <a:r>
              <a:rPr lang="en-US" altLang="en-US" sz="2200" dirty="0" smtClean="0">
                <a:solidFill>
                  <a:schemeClr val="tx1"/>
                </a:solidFill>
              </a:rPr>
              <a:t>31 </a:t>
            </a:r>
            <a:r>
              <a:rPr lang="en-US" altLang="en-US" sz="2200" dirty="0">
                <a:solidFill>
                  <a:schemeClr val="tx1"/>
                </a:solidFill>
              </a:rPr>
              <a:t>County Northern Ohio </a:t>
            </a:r>
          </a:p>
          <a:p>
            <a:pPr>
              <a:lnSpc>
                <a:spcPct val="80000"/>
              </a:lnSpc>
              <a:buFont typeface="Wingdings" panose="05000000000000000000" pitchFamily="2" charset="2"/>
              <a:buNone/>
            </a:pPr>
            <a:r>
              <a:rPr lang="en-US" altLang="en-US" sz="2200" dirty="0">
                <a:solidFill>
                  <a:schemeClr val="tx1"/>
                </a:solidFill>
              </a:rPr>
              <a:t>	Service Area </a:t>
            </a:r>
            <a:endParaRPr lang="en-US" altLang="en-US" sz="2200" dirty="0" smtClean="0">
              <a:solidFill>
                <a:schemeClr val="tx1"/>
              </a:solidFill>
            </a:endParaRPr>
          </a:p>
          <a:p>
            <a:pPr>
              <a:lnSpc>
                <a:spcPct val="80000"/>
              </a:lnSpc>
            </a:pPr>
            <a:endParaRPr lang="en-US" altLang="en-US" sz="2200" dirty="0">
              <a:solidFill>
                <a:schemeClr val="tx1"/>
              </a:solidFill>
            </a:endParaRPr>
          </a:p>
          <a:p>
            <a:pPr>
              <a:lnSpc>
                <a:spcPct val="80000"/>
              </a:lnSpc>
            </a:pPr>
            <a:r>
              <a:rPr lang="en-US" altLang="en-US" sz="2200" dirty="0" smtClean="0">
                <a:solidFill>
                  <a:schemeClr val="tx1"/>
                </a:solidFill>
              </a:rPr>
              <a:t>15,000</a:t>
            </a:r>
            <a:r>
              <a:rPr lang="en-US" altLang="en-US" sz="2200" dirty="0">
                <a:solidFill>
                  <a:schemeClr val="tx1"/>
                </a:solidFill>
              </a:rPr>
              <a:t>+ Providers, 70+ Hospitals</a:t>
            </a:r>
          </a:p>
          <a:p>
            <a:pPr marL="0" indent="0">
              <a:lnSpc>
                <a:spcPct val="80000"/>
              </a:lnSpc>
              <a:buNone/>
            </a:pPr>
            <a:endParaRPr lang="en-US" altLang="en-US" sz="2200" dirty="0"/>
          </a:p>
          <a:p>
            <a:pPr>
              <a:lnSpc>
                <a:spcPct val="80000"/>
              </a:lnSpc>
            </a:pPr>
            <a:r>
              <a:rPr lang="en-US" altLang="en-US" sz="2200" dirty="0" smtClean="0">
                <a:solidFill>
                  <a:schemeClr val="tx1"/>
                </a:solidFill>
              </a:rPr>
              <a:t>350+ </a:t>
            </a:r>
            <a:r>
              <a:rPr lang="en-US" altLang="en-US" sz="2200" dirty="0">
                <a:solidFill>
                  <a:schemeClr val="tx1"/>
                </a:solidFill>
              </a:rPr>
              <a:t>Employees</a:t>
            </a:r>
          </a:p>
          <a:p>
            <a:endParaRPr lang="en-US" sz="2200" dirty="0"/>
          </a:p>
        </p:txBody>
      </p:sp>
      <p:sp>
        <p:nvSpPr>
          <p:cNvPr id="6" name="Slide Number Placeholder 5"/>
          <p:cNvSpPr>
            <a:spLocks noGrp="1"/>
          </p:cNvSpPr>
          <p:nvPr>
            <p:ph type="sldNum" sz="quarter" idx="18"/>
          </p:nvPr>
        </p:nvSpPr>
        <p:spPr/>
        <p:txBody>
          <a:bodyPr/>
          <a:lstStyle/>
          <a:p>
            <a:fld id="{5E8BC936-0928-C346-B13E-04BD58031644}" type="slidenum">
              <a:rPr lang="en-US" smtClean="0"/>
              <a:pPr/>
              <a:t>2</a:t>
            </a:fld>
            <a:endParaRPr lang="en-US" dirty="0"/>
          </a:p>
        </p:txBody>
      </p:sp>
      <p:sp>
        <p:nvSpPr>
          <p:cNvPr id="7" name="Title 11"/>
          <p:cNvSpPr>
            <a:spLocks noGrp="1"/>
          </p:cNvSpPr>
          <p:nvPr>
            <p:ph type="title"/>
          </p:nvPr>
        </p:nvSpPr>
        <p:spPr>
          <a:xfrm>
            <a:off x="457200" y="457200"/>
            <a:ext cx="8229600" cy="768096"/>
          </a:xfrm>
        </p:spPr>
        <p:txBody>
          <a:bodyPr/>
          <a:lstStyle/>
          <a:p>
            <a:r>
              <a:rPr lang="en-US" sz="3600" dirty="0" err="1" smtClean="0"/>
              <a:t>SummaCare</a:t>
            </a:r>
            <a:r>
              <a:rPr lang="en-US" sz="3600" dirty="0" smtClean="0"/>
              <a:t>				</a:t>
            </a:r>
            <a:endParaRPr lang="en-US" sz="3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54350234"/>
      </p:ext>
    </p:extLst>
  </p:cSld>
  <p:clrMapOvr>
    <a:masterClrMapping/>
  </p:clrMapOvr>
  <mc:AlternateContent xmlns:mc="http://schemas.openxmlformats.org/markup-compatibility/2006" xmlns:p14="http://schemas.microsoft.com/office/powerpoint/2010/main">
    <mc:Choice Requires="p14">
      <p:transition spd="slow" p14:dur="2000" advTm="39012"/>
    </mc:Choice>
    <mc:Fallback xmlns="">
      <p:transition spd="slow" advTm="3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buNone/>
            </a:pPr>
            <a:r>
              <a:rPr lang="en-US" sz="2000" dirty="0" err="1"/>
              <a:t>SummaCare's</a:t>
            </a:r>
            <a:r>
              <a:rPr lang="en-US" sz="2000" dirty="0"/>
              <a:t> Prescription Drug Benefit incorporates utilization management programs that apply restrictions on certain </a:t>
            </a:r>
            <a:r>
              <a:rPr lang="en-US" sz="2000" dirty="0" smtClean="0"/>
              <a:t>drugs</a:t>
            </a:r>
            <a:r>
              <a:rPr lang="en-US" sz="2000" dirty="0"/>
              <a:t> </a:t>
            </a:r>
            <a:r>
              <a:rPr lang="en-US" sz="2000" dirty="0" smtClean="0"/>
              <a:t>including Prior Authorization, Step Therapy and Quantity Limits.</a:t>
            </a:r>
          </a:p>
          <a:p>
            <a:pPr marL="0" indent="0">
              <a:buNone/>
            </a:pPr>
            <a:endParaRPr lang="en-US" sz="2000" b="1" dirty="0" smtClean="0"/>
          </a:p>
          <a:p>
            <a:pPr marL="0" indent="0">
              <a:buNone/>
            </a:pPr>
            <a:r>
              <a:rPr lang="en-US" sz="2000" b="1" dirty="0" smtClean="0"/>
              <a:t>Formulary</a:t>
            </a:r>
          </a:p>
          <a:p>
            <a:pPr lvl="1"/>
            <a:r>
              <a:rPr lang="en-US" sz="2000" dirty="0" smtClean="0"/>
              <a:t>Tiered </a:t>
            </a:r>
            <a:r>
              <a:rPr lang="en-US" sz="2000" dirty="0"/>
              <a:t>Benefit Design</a:t>
            </a:r>
          </a:p>
          <a:p>
            <a:pPr lvl="1"/>
            <a:r>
              <a:rPr lang="en-US" sz="2000" dirty="0"/>
              <a:t>Quarterly </a:t>
            </a:r>
            <a:r>
              <a:rPr lang="en-US" sz="2000" dirty="0" smtClean="0"/>
              <a:t>Updates</a:t>
            </a:r>
            <a:endParaRPr lang="en-US" sz="2000" dirty="0"/>
          </a:p>
          <a:p>
            <a:pPr lvl="1"/>
            <a:r>
              <a:rPr lang="en-US" sz="2000" dirty="0" smtClean="0"/>
              <a:t>Utilization Management requirements noted per drug</a:t>
            </a:r>
          </a:p>
          <a:p>
            <a:pPr marL="344487" lvl="1" indent="0">
              <a:buNone/>
            </a:pPr>
            <a:r>
              <a:rPr lang="en-US" sz="2000" dirty="0"/>
              <a:t>	</a:t>
            </a:r>
            <a:r>
              <a:rPr lang="en-US" sz="2000" b="1" dirty="0" smtClean="0"/>
              <a:t>For Prior Authorization</a:t>
            </a:r>
            <a:endParaRPr lang="en-US" sz="2000" b="1" dirty="0"/>
          </a:p>
          <a:p>
            <a:pPr lvl="2"/>
            <a:r>
              <a:rPr lang="en-US" sz="2000" b="1" dirty="0" smtClean="0"/>
              <a:t>330.996.8400</a:t>
            </a:r>
            <a:r>
              <a:rPr lang="en-US" sz="2000" dirty="0" smtClean="0"/>
              <a:t> or toll-free 800.996.8401</a:t>
            </a:r>
            <a:endParaRPr lang="en-US" sz="2000" dirty="0"/>
          </a:p>
          <a:p>
            <a:pPr lvl="2"/>
            <a:r>
              <a:rPr lang="en-US" sz="2000" dirty="0"/>
              <a:t>Lists of </a:t>
            </a:r>
            <a:r>
              <a:rPr lang="en-US" sz="2000" dirty="0" smtClean="0"/>
              <a:t>Drugs </a:t>
            </a:r>
            <a:r>
              <a:rPr lang="en-US" sz="2000" dirty="0"/>
              <a:t>and Prior Authorization Forms are available on our </a:t>
            </a:r>
            <a:r>
              <a:rPr lang="en-US" sz="2000" dirty="0" smtClean="0"/>
              <a:t>website at </a:t>
            </a:r>
            <a:r>
              <a:rPr lang="en-US" sz="2000" b="1" dirty="0" smtClean="0"/>
              <a:t>summacare.com</a:t>
            </a:r>
          </a:p>
          <a:p>
            <a:pPr lvl="2"/>
            <a:endParaRPr lang="en-US" sz="2000" b="1" dirty="0"/>
          </a:p>
          <a:p>
            <a:pPr marL="0" indent="0">
              <a:buNone/>
            </a:pPr>
            <a:r>
              <a:rPr lang="en-US" sz="2000" dirty="0" err="1" smtClean="0"/>
              <a:t>SummaCare’s</a:t>
            </a:r>
            <a:r>
              <a:rPr lang="en-US" sz="2000" dirty="0" smtClean="0"/>
              <a:t> Pharmacy Benefit Manager (PBM) is </a:t>
            </a:r>
            <a:r>
              <a:rPr lang="en-US" sz="2000" b="1" dirty="0" err="1" smtClean="0"/>
              <a:t>MedImpact</a:t>
            </a:r>
            <a:endParaRPr lang="en-US" sz="2000" b="1" dirty="0"/>
          </a:p>
          <a:p>
            <a:pPr marL="0" indent="0">
              <a:buNone/>
            </a:pPr>
            <a:endParaRPr lang="en-US"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20</a:t>
            </a:fld>
            <a:endParaRPr lang="en-US" dirty="0"/>
          </a:p>
        </p:txBody>
      </p:sp>
      <p:sp>
        <p:nvSpPr>
          <p:cNvPr id="6" name="Title 2"/>
          <p:cNvSpPr>
            <a:spLocks noGrp="1"/>
          </p:cNvSpPr>
          <p:nvPr>
            <p:ph type="title"/>
          </p:nvPr>
        </p:nvSpPr>
        <p:spPr>
          <a:xfrm>
            <a:off x="457200" y="457200"/>
            <a:ext cx="8229600" cy="768096"/>
          </a:xfrm>
        </p:spPr>
        <p:txBody>
          <a:bodyPr/>
          <a:lstStyle/>
          <a:p>
            <a:r>
              <a:rPr lang="en-US" sz="3400" dirty="0" smtClean="0"/>
              <a:t>Pharmacy Management</a:t>
            </a:r>
            <a:endParaRPr lang="en-US" sz="3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99882667"/>
      </p:ext>
    </p:extLst>
  </p:cSld>
  <p:clrMapOvr>
    <a:masterClrMapping/>
  </p:clrMapOvr>
  <mc:AlternateContent xmlns:mc="http://schemas.openxmlformats.org/markup-compatibility/2006" xmlns:p14="http://schemas.microsoft.com/office/powerpoint/2010/main">
    <mc:Choice Requires="p14">
      <p:transition spd="slow" p14:dur="2000" advTm="2248"/>
    </mc:Choice>
    <mc:Fallback xmlns="">
      <p:transition spd="slow" advTm="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200" y="1225296"/>
            <a:ext cx="8229600" cy="5148992"/>
          </a:xfrm>
        </p:spPr>
        <p:txBody>
          <a:bodyPr>
            <a:normAutofit fontScale="92500" lnSpcReduction="10000"/>
          </a:bodyPr>
          <a:lstStyle/>
          <a:p>
            <a:pPr marL="0" indent="0">
              <a:buNone/>
            </a:pPr>
            <a:r>
              <a:rPr lang="en-US" sz="1900" dirty="0"/>
              <a:t>Some </a:t>
            </a:r>
            <a:r>
              <a:rPr lang="en-US" sz="1900" b="1" dirty="0"/>
              <a:t>specialty medications </a:t>
            </a:r>
            <a:r>
              <a:rPr lang="en-US" sz="1900" dirty="0"/>
              <a:t>are covered under the medical benefit, while others are covered under the pharmacy benefit.  How they are billed dictates where they can be filled</a:t>
            </a:r>
            <a:r>
              <a:rPr lang="en-US" sz="1900" dirty="0" smtClean="0"/>
              <a:t>.</a:t>
            </a:r>
          </a:p>
          <a:p>
            <a:pPr marL="0" indent="0">
              <a:buNone/>
            </a:pPr>
            <a:endParaRPr lang="en-US" sz="1900" dirty="0"/>
          </a:p>
          <a:p>
            <a:pPr marL="0" indent="0">
              <a:buNone/>
            </a:pPr>
            <a:r>
              <a:rPr lang="en-US" sz="1900" b="1" dirty="0">
                <a:solidFill>
                  <a:schemeClr val="accent1"/>
                </a:solidFill>
              </a:rPr>
              <a:t>Pharmacy Benefit</a:t>
            </a:r>
            <a:endParaRPr lang="en-US" sz="1900" dirty="0">
              <a:solidFill>
                <a:schemeClr val="accent1"/>
              </a:solidFill>
            </a:endParaRPr>
          </a:p>
          <a:p>
            <a:pPr lvl="0">
              <a:buFont typeface="Arial" panose="020B0604020202020204" pitchFamily="34" charset="0"/>
              <a:buChar char="•"/>
            </a:pPr>
            <a:r>
              <a:rPr lang="en-US" sz="1900" dirty="0"/>
              <a:t>Meds covered under the pharmacy benefit must be filled by </a:t>
            </a:r>
            <a:r>
              <a:rPr lang="en-US" sz="1900" dirty="0" err="1" smtClean="0"/>
              <a:t>Acaria</a:t>
            </a:r>
            <a:r>
              <a:rPr lang="en-US" sz="1900" dirty="0" smtClean="0"/>
              <a:t> Health </a:t>
            </a:r>
            <a:r>
              <a:rPr lang="en-US" sz="1900" dirty="0"/>
              <a:t>for </a:t>
            </a:r>
            <a:r>
              <a:rPr lang="en-US" sz="1900" dirty="0" smtClean="0"/>
              <a:t>all </a:t>
            </a:r>
            <a:r>
              <a:rPr lang="en-US" sz="1900" dirty="0"/>
              <a:t>Commercial members.  </a:t>
            </a:r>
          </a:p>
          <a:p>
            <a:pPr lvl="0">
              <a:buFont typeface="Arial" panose="020B0604020202020204" pitchFamily="34" charset="0"/>
              <a:buChar char="•"/>
            </a:pPr>
            <a:r>
              <a:rPr lang="en-US" sz="1900" dirty="0"/>
              <a:t>Summa Heath System </a:t>
            </a:r>
            <a:r>
              <a:rPr lang="en-US" sz="1900" dirty="0" smtClean="0"/>
              <a:t>and Community Health Care Employees </a:t>
            </a:r>
            <a:r>
              <a:rPr lang="en-US" sz="1900" dirty="0"/>
              <a:t>must use Summa Health </a:t>
            </a:r>
            <a:r>
              <a:rPr lang="en-US" sz="1900" dirty="0" smtClean="0"/>
              <a:t>Specialty Pharmacy.</a:t>
            </a:r>
          </a:p>
          <a:p>
            <a:pPr lvl="0">
              <a:buFont typeface="Arial" panose="020B0604020202020204" pitchFamily="34" charset="0"/>
              <a:buChar char="•"/>
            </a:pPr>
            <a:r>
              <a:rPr lang="en-US" sz="1900" dirty="0" smtClean="0"/>
              <a:t>Medicare </a:t>
            </a:r>
            <a:r>
              <a:rPr lang="en-US" sz="1900" dirty="0"/>
              <a:t>members may use a network specialty pharmacy of their choosing.</a:t>
            </a:r>
          </a:p>
          <a:p>
            <a:pPr marL="0" indent="0">
              <a:buNone/>
            </a:pPr>
            <a:endParaRPr lang="en-US" sz="1900" b="1" dirty="0" smtClean="0">
              <a:solidFill>
                <a:schemeClr val="accent1"/>
              </a:solidFill>
            </a:endParaRPr>
          </a:p>
          <a:p>
            <a:pPr marL="0" indent="0">
              <a:buNone/>
            </a:pPr>
            <a:r>
              <a:rPr lang="en-US" sz="1900" b="1" dirty="0" smtClean="0">
                <a:solidFill>
                  <a:schemeClr val="accent1"/>
                </a:solidFill>
              </a:rPr>
              <a:t>Medical Benefit Drugs</a:t>
            </a:r>
            <a:endParaRPr lang="en-US" sz="1900" dirty="0">
              <a:solidFill>
                <a:schemeClr val="accent1"/>
              </a:solidFill>
            </a:endParaRPr>
          </a:p>
          <a:p>
            <a:pPr lvl="0">
              <a:buFont typeface="Arial" panose="020B0604020202020204" pitchFamily="34" charset="0"/>
              <a:buChar char="•"/>
            </a:pPr>
            <a:r>
              <a:rPr lang="en-US" sz="1900" dirty="0" smtClean="0"/>
              <a:t>Any injectable </a:t>
            </a:r>
            <a:r>
              <a:rPr lang="en-US" sz="1900" dirty="0"/>
              <a:t>specialty drug billed under the medical benefit must be filled through Walgreens Specialty. </a:t>
            </a:r>
            <a:r>
              <a:rPr lang="en-US" sz="1900" dirty="0" smtClean="0"/>
              <a:t>Any specialty drug for IV infusion must be obtained from an in-network Home Infusion Provider.</a:t>
            </a:r>
            <a:endParaRPr lang="en-US" sz="1900" dirty="0"/>
          </a:p>
          <a:p>
            <a:pPr marL="0" indent="0">
              <a:buNone/>
            </a:pPr>
            <a:endParaRPr lang="en-US" sz="1900" b="1" dirty="0" smtClean="0">
              <a:solidFill>
                <a:schemeClr val="accent1"/>
              </a:solidFill>
            </a:endParaRPr>
          </a:p>
          <a:p>
            <a:pPr marL="0" indent="0">
              <a:buNone/>
            </a:pPr>
            <a:r>
              <a:rPr lang="en-US" sz="1900" b="1" dirty="0" smtClean="0">
                <a:solidFill>
                  <a:schemeClr val="accent1"/>
                </a:solidFill>
              </a:rPr>
              <a:t>Home </a:t>
            </a:r>
            <a:r>
              <a:rPr lang="en-US" sz="1900" b="1" dirty="0">
                <a:solidFill>
                  <a:schemeClr val="accent1"/>
                </a:solidFill>
              </a:rPr>
              <a:t>Infusion </a:t>
            </a:r>
            <a:endParaRPr lang="en-US" sz="1900" dirty="0">
              <a:solidFill>
                <a:schemeClr val="accent1"/>
              </a:solidFill>
            </a:endParaRPr>
          </a:p>
          <a:p>
            <a:pPr lvl="0">
              <a:buFont typeface="Arial" panose="020B0604020202020204" pitchFamily="34" charset="0"/>
              <a:buChar char="•"/>
            </a:pPr>
            <a:r>
              <a:rPr lang="en-US" sz="1900" dirty="0"/>
              <a:t>Our specialty home infusion providers are OptionCare and </a:t>
            </a:r>
            <a:r>
              <a:rPr lang="en-US" sz="1900" dirty="0" smtClean="0"/>
              <a:t>Summa Health Home Infusion. </a:t>
            </a:r>
            <a:endParaRPr lang="en-US" sz="1900" dirty="0"/>
          </a:p>
        </p:txBody>
      </p:sp>
      <p:sp>
        <p:nvSpPr>
          <p:cNvPr id="3" name="Title 2"/>
          <p:cNvSpPr>
            <a:spLocks noGrp="1"/>
          </p:cNvSpPr>
          <p:nvPr>
            <p:ph type="title"/>
          </p:nvPr>
        </p:nvSpPr>
        <p:spPr/>
        <p:txBody>
          <a:bodyPr/>
          <a:lstStyle/>
          <a:p>
            <a:r>
              <a:rPr lang="en-US" sz="3400" dirty="0" smtClean="0"/>
              <a:t>Pharmacy Management</a:t>
            </a:r>
            <a:endParaRPr lang="en-US" sz="34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21</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64885736"/>
      </p:ext>
    </p:extLst>
  </p:cSld>
  <p:clrMapOvr>
    <a:masterClrMapping/>
  </p:clrMapOvr>
  <mc:AlternateContent xmlns:mc="http://schemas.openxmlformats.org/markup-compatibility/2006" xmlns:p14="http://schemas.microsoft.com/office/powerpoint/2010/main">
    <mc:Choice Requires="p14">
      <p:transition spd="slow" p14:dur="2000" advTm="320"/>
    </mc:Choice>
    <mc:Fallback xmlns="">
      <p:transition spd="slow" advTm="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491706" y="1183405"/>
            <a:ext cx="8229600" cy="5469807"/>
          </a:xfrm>
        </p:spPr>
        <p:txBody>
          <a:bodyPr>
            <a:normAutofit fontScale="92500" lnSpcReduction="10000"/>
          </a:bodyPr>
          <a:lstStyle/>
          <a:p>
            <a:pPr marL="0" indent="0">
              <a:buNone/>
            </a:pPr>
            <a:r>
              <a:rPr lang="en-US" sz="2000" b="1" dirty="0" err="1" smtClean="0">
                <a:solidFill>
                  <a:schemeClr val="accent1"/>
                </a:solidFill>
              </a:rPr>
              <a:t>Acaria</a:t>
            </a:r>
            <a:r>
              <a:rPr lang="en-US" sz="2000" b="1" dirty="0" smtClean="0">
                <a:solidFill>
                  <a:schemeClr val="accent1"/>
                </a:solidFill>
              </a:rPr>
              <a:t> Health Specialty Pharmacy </a:t>
            </a:r>
            <a:r>
              <a:rPr lang="en-US" sz="2000" dirty="0"/>
              <a:t>(commercial </a:t>
            </a:r>
            <a:r>
              <a:rPr lang="en-US" sz="2000" dirty="0" smtClean="0"/>
              <a:t>members – except as noted below)</a:t>
            </a:r>
            <a:endParaRPr lang="en-US" sz="2000" b="1" dirty="0" smtClean="0">
              <a:solidFill>
                <a:schemeClr val="accent1"/>
              </a:solidFill>
            </a:endParaRPr>
          </a:p>
          <a:p>
            <a:pPr marL="0" indent="0">
              <a:buNone/>
            </a:pPr>
            <a:r>
              <a:rPr lang="en-US" sz="2000" dirty="0" smtClean="0"/>
              <a:t>phone: 833.626.8417  </a:t>
            </a:r>
          </a:p>
          <a:p>
            <a:pPr marL="0" indent="0">
              <a:buNone/>
            </a:pPr>
            <a:r>
              <a:rPr lang="en-US" sz="2000" dirty="0" smtClean="0"/>
              <a:t>fax: 833.620.2725</a:t>
            </a:r>
          </a:p>
          <a:p>
            <a:pPr marL="0" indent="0">
              <a:buNone/>
            </a:pPr>
            <a:r>
              <a:rPr lang="en-US" sz="2000" dirty="0" smtClean="0"/>
              <a:t>Medicare members are not limited to a particular Specialty Pharmacy</a:t>
            </a:r>
          </a:p>
          <a:p>
            <a:pPr marL="0" indent="0">
              <a:buNone/>
            </a:pPr>
            <a:endParaRPr lang="en-US" sz="2000" b="1" dirty="0"/>
          </a:p>
          <a:p>
            <a:pPr marL="0" indent="0">
              <a:buNone/>
            </a:pPr>
            <a:r>
              <a:rPr lang="en-US" sz="2000" b="1" dirty="0">
                <a:solidFill>
                  <a:schemeClr val="accent1"/>
                </a:solidFill>
              </a:rPr>
              <a:t>Summa Health Specialty Pharmacy </a:t>
            </a:r>
            <a:r>
              <a:rPr lang="en-US" sz="2000" dirty="0"/>
              <a:t>(Summa Health </a:t>
            </a:r>
            <a:r>
              <a:rPr lang="en-US" sz="2000" dirty="0" smtClean="0"/>
              <a:t>and Community Health Care employees </a:t>
            </a:r>
            <a:r>
              <a:rPr lang="en-US" sz="2000" dirty="0"/>
              <a:t>only)</a:t>
            </a:r>
          </a:p>
          <a:p>
            <a:pPr marL="0" indent="0">
              <a:buNone/>
            </a:pPr>
            <a:r>
              <a:rPr lang="en-US" sz="2000" dirty="0" smtClean="0"/>
              <a:t>phone: 330.915.2362 </a:t>
            </a:r>
            <a:r>
              <a:rPr lang="en-US" sz="2000" dirty="0"/>
              <a:t>or </a:t>
            </a:r>
            <a:r>
              <a:rPr lang="en-US" sz="2000" dirty="0" smtClean="0"/>
              <a:t>888.874.8134 </a:t>
            </a:r>
            <a:endParaRPr lang="en-US" sz="2000" dirty="0"/>
          </a:p>
          <a:p>
            <a:pPr marL="0" indent="0">
              <a:buNone/>
            </a:pPr>
            <a:r>
              <a:rPr lang="en-US" sz="2000" dirty="0" smtClean="0"/>
              <a:t>fax</a:t>
            </a:r>
            <a:r>
              <a:rPr lang="en-US" sz="2000" dirty="0"/>
              <a:t>: </a:t>
            </a:r>
            <a:r>
              <a:rPr lang="en-US" sz="2000" dirty="0" smtClean="0"/>
              <a:t>330.375.4262 </a:t>
            </a:r>
          </a:p>
          <a:p>
            <a:pPr marL="0" indent="0">
              <a:buNone/>
            </a:pPr>
            <a:endParaRPr lang="en-US" sz="2000" dirty="0"/>
          </a:p>
          <a:p>
            <a:pPr marL="0" indent="0">
              <a:buNone/>
            </a:pPr>
            <a:r>
              <a:rPr lang="en-US" sz="2000" b="1" dirty="0" smtClean="0">
                <a:solidFill>
                  <a:schemeClr val="accent1"/>
                </a:solidFill>
              </a:rPr>
              <a:t>OptionCare</a:t>
            </a:r>
            <a:r>
              <a:rPr lang="en-US" sz="2000" b="1" dirty="0" smtClean="0"/>
              <a:t>                                                </a:t>
            </a:r>
            <a:r>
              <a:rPr lang="en-US" sz="2100" b="1" dirty="0">
                <a:solidFill>
                  <a:schemeClr val="accent1"/>
                </a:solidFill>
              </a:rPr>
              <a:t>Summa Home Infusion           </a:t>
            </a:r>
          </a:p>
          <a:p>
            <a:pPr marL="0" indent="0">
              <a:buNone/>
            </a:pPr>
            <a:r>
              <a:rPr lang="en-US" sz="2000" dirty="0" smtClean="0"/>
              <a:t>phone: 844.624.4584                               phone: 330-376-1325</a:t>
            </a:r>
          </a:p>
          <a:p>
            <a:pPr marL="0" indent="0">
              <a:buNone/>
            </a:pPr>
            <a:r>
              <a:rPr lang="en-US" sz="2000" dirty="0" smtClean="0"/>
              <a:t>fax: 888.314.9062</a:t>
            </a:r>
            <a:r>
              <a:rPr lang="en-US" sz="2000" dirty="0"/>
              <a:t> </a:t>
            </a:r>
            <a:r>
              <a:rPr lang="en-US" sz="2000" dirty="0" smtClean="0">
                <a:solidFill>
                  <a:srgbClr val="FF0000"/>
                </a:solidFill>
              </a:rPr>
              <a:t> </a:t>
            </a:r>
            <a:r>
              <a:rPr lang="en-US" sz="2000" dirty="0" smtClean="0"/>
              <a:t>                                   fax: 330-374-0195</a:t>
            </a:r>
          </a:p>
          <a:p>
            <a:pPr marL="0" indent="0">
              <a:buNone/>
            </a:pPr>
            <a:endParaRPr lang="en-US" sz="2000" dirty="0" smtClean="0"/>
          </a:p>
          <a:p>
            <a:pPr marL="0" indent="0">
              <a:buNone/>
            </a:pPr>
            <a:r>
              <a:rPr lang="en-US" sz="2000" b="1" dirty="0" smtClean="0">
                <a:solidFill>
                  <a:schemeClr val="accent1"/>
                </a:solidFill>
              </a:rPr>
              <a:t>Walgreen’s </a:t>
            </a:r>
            <a:r>
              <a:rPr lang="en-US" sz="2000" b="1" dirty="0">
                <a:solidFill>
                  <a:schemeClr val="accent1"/>
                </a:solidFill>
              </a:rPr>
              <a:t>Specialty </a:t>
            </a:r>
            <a:r>
              <a:rPr lang="en-US" sz="2000" b="1" dirty="0" smtClean="0">
                <a:solidFill>
                  <a:schemeClr val="accent1"/>
                </a:solidFill>
              </a:rPr>
              <a:t>Pharmacy </a:t>
            </a:r>
          </a:p>
          <a:p>
            <a:pPr marL="0" indent="0">
              <a:buNone/>
            </a:pPr>
            <a:r>
              <a:rPr lang="en-US" sz="2000" dirty="0" smtClean="0"/>
              <a:t>phone:</a:t>
            </a:r>
            <a:r>
              <a:rPr lang="en-US" sz="2000" dirty="0"/>
              <a:t> </a:t>
            </a:r>
            <a:r>
              <a:rPr lang="en-US" sz="2000" dirty="0" smtClean="0"/>
              <a:t>888.282.5166</a:t>
            </a:r>
            <a:r>
              <a:rPr lang="en-US" sz="2000" dirty="0"/>
              <a:t>  </a:t>
            </a:r>
            <a:endParaRPr lang="en-US" sz="2000" dirty="0" smtClean="0"/>
          </a:p>
          <a:p>
            <a:pPr marL="0" indent="0">
              <a:buNone/>
            </a:pPr>
            <a:r>
              <a:rPr lang="en-US" sz="2000" dirty="0" smtClean="0"/>
              <a:t>fax: 888.570.4700</a:t>
            </a:r>
            <a:r>
              <a:rPr lang="en-US" sz="2000" dirty="0"/>
              <a:t>  </a:t>
            </a:r>
          </a:p>
          <a:p>
            <a:pPr marL="0" indent="0">
              <a:buNone/>
            </a:pPr>
            <a:endParaRPr lang="en-US" sz="2000" b="1" dirty="0"/>
          </a:p>
          <a:p>
            <a:pPr marL="0" indent="0">
              <a:buNone/>
            </a:pPr>
            <a:endParaRPr lang="en-US" sz="2000" b="1" dirty="0" smtClean="0"/>
          </a:p>
          <a:p>
            <a:pPr marL="0" indent="0">
              <a:buNone/>
            </a:pPr>
            <a:endParaRPr lang="en-US" sz="2000" b="1" dirty="0"/>
          </a:p>
        </p:txBody>
      </p:sp>
      <p:sp>
        <p:nvSpPr>
          <p:cNvPr id="6" name="Slide Number Placeholder 5"/>
          <p:cNvSpPr>
            <a:spLocks noGrp="1"/>
          </p:cNvSpPr>
          <p:nvPr>
            <p:ph type="sldNum" sz="quarter" idx="15"/>
          </p:nvPr>
        </p:nvSpPr>
        <p:spPr/>
        <p:txBody>
          <a:bodyPr/>
          <a:lstStyle/>
          <a:p>
            <a:fld id="{5E8BC936-0928-C346-B13E-04BD58031644}" type="slidenum">
              <a:rPr lang="en-US" smtClean="0"/>
              <a:pPr/>
              <a:t>22</a:t>
            </a:fld>
            <a:endParaRPr lang="en-US" dirty="0"/>
          </a:p>
        </p:txBody>
      </p:sp>
      <p:sp>
        <p:nvSpPr>
          <p:cNvPr id="7" name="Title 2"/>
          <p:cNvSpPr>
            <a:spLocks noGrp="1"/>
          </p:cNvSpPr>
          <p:nvPr>
            <p:ph type="title"/>
          </p:nvPr>
        </p:nvSpPr>
        <p:spPr>
          <a:xfrm>
            <a:off x="457200" y="457200"/>
            <a:ext cx="8229600" cy="768096"/>
          </a:xfrm>
        </p:spPr>
        <p:txBody>
          <a:bodyPr/>
          <a:lstStyle/>
          <a:p>
            <a:r>
              <a:rPr lang="en-US" sz="3400" dirty="0" smtClean="0"/>
              <a:t>Pharmacy Management</a:t>
            </a:r>
            <a:endParaRPr lang="en-US" sz="3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5923608"/>
      </p:ext>
    </p:extLst>
  </p:cSld>
  <p:clrMapOvr>
    <a:masterClrMapping/>
  </p:clrMapOvr>
  <mc:AlternateContent xmlns:mc="http://schemas.openxmlformats.org/markup-compatibility/2006" xmlns:p14="http://schemas.microsoft.com/office/powerpoint/2010/main">
    <mc:Choice Requires="p14">
      <p:transition spd="slow" p14:dur="2000" advTm="256"/>
    </mc:Choice>
    <mc:Fallback xmlns="">
      <p:transition spd="slow" advTm="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2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Claims, Disputes &amp; Appeals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32514435"/>
      </p:ext>
    </p:extLst>
  </p:cSld>
  <p:clrMapOvr>
    <a:masterClrMapping/>
  </p:clrMapOvr>
  <mc:AlternateContent xmlns:mc="http://schemas.openxmlformats.org/markup-compatibility/2006" xmlns:p14="http://schemas.microsoft.com/office/powerpoint/2010/main">
    <mc:Choice Requires="p14">
      <p:transition spd="slow" p14:dur="2000" advTm="264"/>
    </mc:Choice>
    <mc:Fallback xmlns="">
      <p:transition spd="slow" advTm="26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buFont typeface="Wingdings" pitchFamily="2" charset="2"/>
              <a:buNone/>
            </a:pPr>
            <a:r>
              <a:rPr lang="en-US" dirty="0"/>
              <a:t>Claim Submission – EDI </a:t>
            </a:r>
            <a:r>
              <a:rPr lang="en-US" dirty="0" err="1"/>
              <a:t>Payor</a:t>
            </a:r>
            <a:r>
              <a:rPr lang="en-US" dirty="0"/>
              <a:t> </a:t>
            </a:r>
            <a:r>
              <a:rPr lang="en-US" dirty="0" smtClean="0"/>
              <a:t>ID#s</a:t>
            </a:r>
            <a:endParaRPr lang="en-US" dirty="0"/>
          </a:p>
          <a:p>
            <a:pPr>
              <a:buFont typeface="Wingdings" pitchFamily="2" charset="2"/>
              <a:buNone/>
            </a:pPr>
            <a:endParaRPr lang="en-US" dirty="0"/>
          </a:p>
          <a:p>
            <a:pPr marL="457200" indent="-457200">
              <a:buFont typeface="Arial" panose="020B0604020202020204" pitchFamily="34" charset="0"/>
              <a:buChar char="•"/>
            </a:pPr>
            <a:r>
              <a:rPr lang="en-US" dirty="0"/>
              <a:t>SummaCare: Medicare, Fully Insured Plans – 95202</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Apex Health Solutions: </a:t>
            </a:r>
            <a:r>
              <a:rPr lang="en-US" dirty="0" smtClean="0"/>
              <a:t>Self-funded </a:t>
            </a:r>
            <a:r>
              <a:rPr lang="en-US" dirty="0"/>
              <a:t>– 34196</a:t>
            </a:r>
          </a:p>
          <a:p>
            <a:pPr marL="457200" indent="-457200">
              <a:buFont typeface="Arial" panose="020B0604020202020204" pitchFamily="34" charset="0"/>
              <a:buChar char="•"/>
            </a:pPr>
            <a:endParaRPr lang="en-US" dirty="0"/>
          </a:p>
          <a:p>
            <a:pPr marL="0" indent="0">
              <a:buNone/>
            </a:pPr>
            <a:r>
              <a:rPr lang="en-US" dirty="0" smtClean="0"/>
              <a:t>Adopt </a:t>
            </a:r>
            <a:r>
              <a:rPr lang="en-US" dirty="0"/>
              <a:t>electronic remittance and payment to reduce the amount of paper received in your office and to automate payment posting.  As always, paper EOPs and checks can be obtained through Plan Central.</a:t>
            </a:r>
          </a:p>
          <a:p>
            <a:pPr marL="0" indent="0">
              <a:buNone/>
            </a:pPr>
            <a:endParaRPr lang="en-US" dirty="0"/>
          </a:p>
        </p:txBody>
      </p:sp>
      <p:sp>
        <p:nvSpPr>
          <p:cNvPr id="3" name="Title 2"/>
          <p:cNvSpPr>
            <a:spLocks noGrp="1"/>
          </p:cNvSpPr>
          <p:nvPr>
            <p:ph type="title"/>
          </p:nvPr>
        </p:nvSpPr>
        <p:spPr/>
        <p:txBody>
          <a:bodyPr/>
          <a:lstStyle/>
          <a:p>
            <a:r>
              <a:rPr lang="en-US" sz="3600" dirty="0" smtClean="0"/>
              <a:t>Claim Submissio</a:t>
            </a:r>
            <a:r>
              <a:rPr lang="en-US" sz="3600" dirty="0"/>
              <a:t>n</a:t>
            </a:r>
          </a:p>
        </p:txBody>
      </p:sp>
      <p:sp>
        <p:nvSpPr>
          <p:cNvPr id="4" name="Slide Number Placeholder 3"/>
          <p:cNvSpPr>
            <a:spLocks noGrp="1"/>
          </p:cNvSpPr>
          <p:nvPr>
            <p:ph type="sldNum" sz="quarter" idx="15"/>
          </p:nvPr>
        </p:nvSpPr>
        <p:spPr/>
        <p:txBody>
          <a:bodyPr/>
          <a:lstStyle/>
          <a:p>
            <a:fld id="{5E8BC936-0928-C346-B13E-04BD58031644}" type="slidenum">
              <a:rPr lang="en-US" smtClean="0"/>
              <a:pPr/>
              <a:t>24</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38881781"/>
      </p:ext>
    </p:extLst>
  </p:cSld>
  <p:clrMapOvr>
    <a:masterClrMapping/>
  </p:clrMapOvr>
  <mc:AlternateContent xmlns:mc="http://schemas.openxmlformats.org/markup-compatibility/2006" xmlns:p14="http://schemas.microsoft.com/office/powerpoint/2010/main">
    <mc:Choice Requires="p14">
      <p:transition spd="slow" p14:dur="2000" advTm="369"/>
    </mc:Choice>
    <mc:Fallback xmlns="">
      <p:transition spd="slow" advTm="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200" y="1373188"/>
            <a:ext cx="8229600" cy="4837831"/>
          </a:xfrm>
        </p:spPr>
        <p:txBody>
          <a:bodyPr>
            <a:normAutofit fontScale="92500" lnSpcReduction="10000"/>
          </a:bodyPr>
          <a:lstStyle/>
          <a:p>
            <a:pPr marL="0" indent="0">
              <a:buNone/>
            </a:pPr>
            <a:r>
              <a:rPr lang="en-US" b="1" dirty="0" smtClean="0">
                <a:solidFill>
                  <a:schemeClr val="tx2"/>
                </a:solidFill>
              </a:rPr>
              <a:t>EDI Submission</a:t>
            </a:r>
            <a:endParaRPr lang="en-US" b="1" dirty="0">
              <a:solidFill>
                <a:schemeClr val="tx2"/>
              </a:solidFill>
            </a:endParaRPr>
          </a:p>
          <a:p>
            <a:pPr lvl="1"/>
            <a:r>
              <a:rPr lang="en-US" dirty="0"/>
              <a:t>Click on EDI registration </a:t>
            </a:r>
            <a:r>
              <a:rPr lang="en-US" dirty="0" smtClean="0"/>
              <a:t>link under Provider Resources </a:t>
            </a:r>
            <a:r>
              <a:rPr lang="en-US" dirty="0"/>
              <a:t>on </a:t>
            </a:r>
            <a:r>
              <a:rPr lang="en-US" b="1" dirty="0" smtClean="0"/>
              <a:t>summacare.com</a:t>
            </a:r>
            <a:r>
              <a:rPr lang="en-US" dirty="0" smtClean="0"/>
              <a:t>:</a:t>
            </a:r>
            <a:endParaRPr lang="en-US" dirty="0"/>
          </a:p>
          <a:p>
            <a:pPr lvl="3"/>
            <a:r>
              <a:rPr lang="en-US" dirty="0" smtClean="0"/>
              <a:t>Electronic </a:t>
            </a:r>
            <a:r>
              <a:rPr lang="en-US" dirty="0"/>
              <a:t>Fund Transfer Form</a:t>
            </a:r>
          </a:p>
          <a:p>
            <a:pPr lvl="3"/>
            <a:r>
              <a:rPr lang="en-US" dirty="0"/>
              <a:t>835 Registration Form</a:t>
            </a:r>
          </a:p>
          <a:p>
            <a:pPr lvl="3"/>
            <a:r>
              <a:rPr lang="en-US" dirty="0" err="1"/>
              <a:t>TPA</a:t>
            </a:r>
            <a:r>
              <a:rPr lang="en-US" dirty="0"/>
              <a:t> Agreement</a:t>
            </a:r>
          </a:p>
          <a:p>
            <a:pPr lvl="3"/>
            <a:r>
              <a:rPr lang="en-US" dirty="0"/>
              <a:t>FTP Registration Form     </a:t>
            </a:r>
          </a:p>
          <a:p>
            <a:pPr marL="457200" lvl="1" indent="0">
              <a:buNone/>
            </a:pPr>
            <a:endParaRPr lang="en-US" dirty="0"/>
          </a:p>
          <a:p>
            <a:pPr lvl="1"/>
            <a:r>
              <a:rPr lang="en-US" dirty="0"/>
              <a:t>Plan </a:t>
            </a:r>
            <a:r>
              <a:rPr lang="en-US" dirty="0" smtClean="0"/>
              <a:t>Central: Click </a:t>
            </a:r>
            <a:r>
              <a:rPr lang="en-US" dirty="0"/>
              <a:t>on </a:t>
            </a:r>
            <a:r>
              <a:rPr lang="en-US" dirty="0" smtClean="0"/>
              <a:t>Updates &gt; </a:t>
            </a:r>
            <a:r>
              <a:rPr lang="en-US" dirty="0"/>
              <a:t>Claim </a:t>
            </a:r>
            <a:r>
              <a:rPr lang="en-US" dirty="0" smtClean="0"/>
              <a:t>Entry</a:t>
            </a:r>
          </a:p>
          <a:p>
            <a:pPr lvl="1"/>
            <a:endParaRPr lang="en-US" dirty="0"/>
          </a:p>
          <a:p>
            <a:pPr marL="0" indent="0">
              <a:buFont typeface="Wingdings" pitchFamily="2" charset="2"/>
              <a:buNone/>
              <a:defRPr/>
            </a:pPr>
            <a:r>
              <a:rPr lang="en-US" b="1" dirty="0">
                <a:solidFill>
                  <a:schemeClr val="tx2"/>
                </a:solidFill>
              </a:rPr>
              <a:t>Questions or issues regarding EFT or ERA</a:t>
            </a:r>
          </a:p>
          <a:p>
            <a:pPr marL="742950" lvl="1" indent="-457200">
              <a:defRPr/>
            </a:pPr>
            <a:r>
              <a:rPr lang="en-US" dirty="0"/>
              <a:t>EDI helpline </a:t>
            </a:r>
            <a:r>
              <a:rPr lang="en-US" b="1" dirty="0" smtClean="0"/>
              <a:t>edisupport@summacare.com</a:t>
            </a:r>
            <a:endParaRPr lang="en-US" b="1" dirty="0"/>
          </a:p>
          <a:p>
            <a:pPr lvl="1"/>
            <a:endParaRPr lang="en-US" dirty="0"/>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sz="3600" dirty="0" smtClean="0"/>
              <a:t>Claim Submission</a:t>
            </a:r>
            <a:endParaRPr lang="en-US" sz="36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25</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804376016"/>
      </p:ext>
    </p:extLst>
  </p:cSld>
  <p:clrMapOvr>
    <a:masterClrMapping/>
  </p:clrMapOvr>
  <mc:AlternateContent xmlns:mc="http://schemas.openxmlformats.org/markup-compatibility/2006" xmlns:p14="http://schemas.microsoft.com/office/powerpoint/2010/main">
    <mc:Choice Requires="p14">
      <p:transition spd="slow" p14:dur="2000" advTm="273"/>
    </mc:Choice>
    <mc:Fallback xmlns="">
      <p:transition spd="slow" advTm="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143"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225296"/>
            <a:ext cx="8409709" cy="5272486"/>
          </a:xfrm>
        </p:spPr>
        <p:txBody>
          <a:bodyPr/>
          <a:lstStyle/>
          <a:p>
            <a:pPr marL="457200" indent="-457200">
              <a:buFont typeface="Arial" panose="020B0604020202020204" pitchFamily="34" charset="0"/>
              <a:buChar char="•"/>
              <a:defRPr/>
            </a:pPr>
            <a:r>
              <a:rPr lang="en-US" sz="1800" dirty="0" smtClean="0"/>
              <a:t>A </a:t>
            </a:r>
            <a:r>
              <a:rPr lang="en-US" sz="2000" dirty="0" smtClean="0"/>
              <a:t>takeback</a:t>
            </a:r>
            <a:r>
              <a:rPr lang="en-US" sz="1800" dirty="0" smtClean="0"/>
              <a:t> </a:t>
            </a:r>
            <a:r>
              <a:rPr lang="en-US" sz="1800" dirty="0"/>
              <a:t>occurs when a claim is overpaid. As an alternative to SummaCare sending an overpayment letter, the amount overpaid is deducted from future payments</a:t>
            </a:r>
            <a:r>
              <a:rPr lang="en-US" sz="1800" dirty="0" smtClean="0"/>
              <a:t>.</a:t>
            </a:r>
          </a:p>
          <a:p>
            <a:pPr marL="0" indent="0">
              <a:buNone/>
              <a:defRPr/>
            </a:pPr>
            <a:endParaRPr lang="en-US" sz="1800" dirty="0"/>
          </a:p>
          <a:p>
            <a:pPr marL="457200" indent="-457200">
              <a:buFont typeface="Arial" panose="020B0604020202020204" pitchFamily="34" charset="0"/>
              <a:buChar char="•"/>
              <a:defRPr/>
            </a:pPr>
            <a:r>
              <a:rPr lang="en-US" sz="1800" dirty="0" smtClean="0"/>
              <a:t>Eliminates </a:t>
            </a:r>
            <a:r>
              <a:rPr lang="en-US" sz="1800" dirty="0"/>
              <a:t>paperwork in your </a:t>
            </a:r>
            <a:r>
              <a:rPr lang="en-US" sz="1800" dirty="0" smtClean="0"/>
              <a:t>office.</a:t>
            </a:r>
          </a:p>
          <a:p>
            <a:pPr marL="0" indent="0">
              <a:buNone/>
              <a:defRPr/>
            </a:pPr>
            <a:endParaRPr lang="en-US" sz="1800" dirty="0"/>
          </a:p>
          <a:p>
            <a:pPr marL="457200" indent="-457200">
              <a:buFont typeface="Arial" panose="020B0604020202020204" pitchFamily="34" charset="0"/>
              <a:buChar char="•"/>
              <a:defRPr/>
            </a:pPr>
            <a:r>
              <a:rPr lang="en-US" sz="1800" dirty="0" smtClean="0"/>
              <a:t>Negative </a:t>
            </a:r>
            <a:r>
              <a:rPr lang="en-US" sz="1800" dirty="0"/>
              <a:t>balance report carries data from one EOP to the </a:t>
            </a:r>
            <a:r>
              <a:rPr lang="en-US" sz="1800" dirty="0" smtClean="0"/>
              <a:t>next.</a:t>
            </a:r>
          </a:p>
          <a:p>
            <a:pPr marL="0" indent="0">
              <a:buNone/>
              <a:defRPr/>
            </a:pPr>
            <a:endParaRPr lang="en-US" sz="1800" dirty="0"/>
          </a:p>
          <a:p>
            <a:pPr marL="457200" indent="-457200">
              <a:buFont typeface="Arial" panose="020B0604020202020204" pitchFamily="34" charset="0"/>
              <a:buChar char="•"/>
              <a:defRPr/>
            </a:pPr>
            <a:r>
              <a:rPr lang="en-US" sz="1800" dirty="0" smtClean="0"/>
              <a:t>More </a:t>
            </a:r>
            <a:r>
              <a:rPr lang="en-US" sz="1800" dirty="0"/>
              <a:t>efficient and easy to keep track of </a:t>
            </a:r>
            <a:r>
              <a:rPr lang="en-US" sz="1800" dirty="0" smtClean="0"/>
              <a:t>what is due.</a:t>
            </a:r>
          </a:p>
          <a:p>
            <a:pPr marL="0" indent="0">
              <a:buNone/>
              <a:defRPr/>
            </a:pPr>
            <a:endParaRPr lang="en-US" sz="1800" dirty="0"/>
          </a:p>
          <a:p>
            <a:pPr marL="457200" indent="-457200">
              <a:buFont typeface="Arial" panose="020B0604020202020204" pitchFamily="34" charset="0"/>
              <a:buChar char="•"/>
              <a:defRPr/>
            </a:pPr>
            <a:r>
              <a:rPr lang="en-US" sz="1800" dirty="0"/>
              <a:t>Future payments to your office will be reduced until the negative balance has been </a:t>
            </a:r>
            <a:r>
              <a:rPr lang="en-US" sz="1800" dirty="0" smtClean="0"/>
              <a:t>eliminated.</a:t>
            </a:r>
            <a:endParaRPr lang="en-US" sz="1800" dirty="0"/>
          </a:p>
          <a:p>
            <a:pPr marL="457200" indent="-457200">
              <a:buFont typeface="Arial" panose="020B0604020202020204" pitchFamily="34" charset="0"/>
              <a:buChar char="•"/>
              <a:defRPr/>
            </a:pPr>
            <a:endParaRPr lang="en-US" sz="1800" dirty="0"/>
          </a:p>
          <a:p>
            <a:pPr marL="457200" indent="-457200">
              <a:buFont typeface="Arial" panose="020B0604020202020204" pitchFamily="34" charset="0"/>
              <a:buChar char="•"/>
              <a:defRPr/>
            </a:pPr>
            <a:r>
              <a:rPr lang="en-US" sz="1800" dirty="0"/>
              <a:t>If balance exists after 60 days, a refund letter will be </a:t>
            </a:r>
            <a:r>
              <a:rPr lang="en-US" sz="1800" dirty="0" smtClean="0"/>
              <a:t>sent.</a:t>
            </a:r>
            <a:endParaRPr lang="en-US" sz="1800" dirty="0"/>
          </a:p>
          <a:p>
            <a:pPr marL="457200" indent="-457200">
              <a:buFont typeface="Arial" panose="020B0604020202020204" pitchFamily="34" charset="0"/>
              <a:buChar char="•"/>
              <a:defRPr/>
            </a:pPr>
            <a:endParaRPr lang="en-US" sz="1800" dirty="0"/>
          </a:p>
          <a:p>
            <a:pPr marL="457200" indent="-457200">
              <a:buFont typeface="Arial" panose="020B0604020202020204" pitchFamily="34" charset="0"/>
              <a:buChar char="•"/>
              <a:defRPr/>
            </a:pPr>
            <a:r>
              <a:rPr lang="en-US" sz="1800" dirty="0"/>
              <a:t>If refund is not received within 30 days of the request, the negative balance will be forwarded to a collection </a:t>
            </a:r>
            <a:r>
              <a:rPr lang="en-US" sz="1800" dirty="0" smtClean="0"/>
              <a:t>agency.</a:t>
            </a:r>
            <a:endParaRPr lang="en-US" sz="1800" dirty="0"/>
          </a:p>
          <a:p>
            <a:pPr marL="457200" indent="-457200">
              <a:buFont typeface="Arial" panose="020B0604020202020204" pitchFamily="34" charset="0"/>
              <a:buChar char="•"/>
            </a:pPr>
            <a:endParaRPr lang="en-US" sz="1800" dirty="0"/>
          </a:p>
        </p:txBody>
      </p:sp>
      <p:sp>
        <p:nvSpPr>
          <p:cNvPr id="3" name="Title 2"/>
          <p:cNvSpPr>
            <a:spLocks noGrp="1"/>
          </p:cNvSpPr>
          <p:nvPr>
            <p:ph type="title"/>
          </p:nvPr>
        </p:nvSpPr>
        <p:spPr/>
        <p:txBody>
          <a:bodyPr/>
          <a:lstStyle/>
          <a:p>
            <a:r>
              <a:rPr lang="en-US" sz="3600" dirty="0"/>
              <a:t>Overpayment </a:t>
            </a:r>
            <a:r>
              <a:rPr lang="en-US" sz="3600" dirty="0" smtClean="0"/>
              <a:t>Recovery – Takebacks</a:t>
            </a:r>
            <a:endParaRPr lang="en-US" sz="36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26</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76069777"/>
      </p:ext>
    </p:extLst>
  </p:cSld>
  <p:clrMapOvr>
    <a:masterClrMapping/>
  </p:clrMapOvr>
  <mc:AlternateContent xmlns:mc="http://schemas.openxmlformats.org/markup-compatibility/2006" xmlns:p14="http://schemas.microsoft.com/office/powerpoint/2010/main">
    <mc:Choice Requires="p14">
      <p:transition spd="slow" p14:dur="2000" advTm="273"/>
    </mc:Choice>
    <mc:Fallback xmlns="">
      <p:transition spd="slow" advTm="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20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200" y="1373188"/>
            <a:ext cx="8229600" cy="5001100"/>
          </a:xfrm>
        </p:spPr>
        <p:txBody>
          <a:bodyPr/>
          <a:lstStyle/>
          <a:p>
            <a:pPr marL="0" indent="0">
              <a:buNone/>
              <a:defRPr/>
            </a:pPr>
            <a:r>
              <a:rPr lang="en-US" sz="2400" dirty="0"/>
              <a:t>If you would like to initiate the process, please send a request on your office letterhead to the following address or fax number: </a:t>
            </a:r>
          </a:p>
          <a:p>
            <a:pPr marL="571500" lvl="2" indent="0">
              <a:buFont typeface="Wingdings" pitchFamily="2" charset="2"/>
              <a:buNone/>
              <a:defRPr/>
            </a:pPr>
            <a:r>
              <a:rPr lang="en-US" sz="2400" dirty="0" smtClean="0"/>
              <a:t>Recovery </a:t>
            </a:r>
            <a:r>
              <a:rPr lang="en-US" sz="2400" dirty="0"/>
              <a:t>Dept., c/o SummaCare, Inc.,</a:t>
            </a:r>
          </a:p>
          <a:p>
            <a:pPr marL="571500" lvl="2" indent="0">
              <a:buFont typeface="Wingdings" pitchFamily="2" charset="2"/>
              <a:buNone/>
              <a:defRPr/>
            </a:pPr>
            <a:r>
              <a:rPr lang="en-US" sz="2400" dirty="0"/>
              <a:t>1200 East Market </a:t>
            </a:r>
            <a:r>
              <a:rPr lang="en-US" sz="2400" dirty="0" smtClean="0"/>
              <a:t>Street, </a:t>
            </a:r>
            <a:r>
              <a:rPr lang="en-US" sz="2400" dirty="0"/>
              <a:t>Suite 400</a:t>
            </a:r>
          </a:p>
          <a:p>
            <a:pPr marL="571500" lvl="2" indent="0">
              <a:buFont typeface="Wingdings" pitchFamily="2" charset="2"/>
              <a:buNone/>
              <a:defRPr/>
            </a:pPr>
            <a:r>
              <a:rPr lang="en-US" sz="2400" dirty="0"/>
              <a:t>Akron, Ohio 44305</a:t>
            </a:r>
          </a:p>
          <a:p>
            <a:pPr marL="571500" lvl="2" indent="0">
              <a:buFont typeface="Wingdings" pitchFamily="2" charset="2"/>
              <a:buNone/>
              <a:defRPr/>
            </a:pPr>
            <a:r>
              <a:rPr lang="en-US" sz="2400" dirty="0" smtClean="0"/>
              <a:t>Fax: </a:t>
            </a:r>
            <a:r>
              <a:rPr lang="en-US" sz="2400" b="1" dirty="0" smtClean="0"/>
              <a:t>330.996.8490</a:t>
            </a:r>
          </a:p>
          <a:p>
            <a:pPr marL="0" indent="0">
              <a:buFont typeface="Wingdings" pitchFamily="2" charset="2"/>
              <a:buNone/>
              <a:defRPr/>
            </a:pPr>
            <a:endParaRPr lang="en-US" sz="2400" b="1" dirty="0">
              <a:solidFill>
                <a:schemeClr val="tx2"/>
              </a:solidFill>
            </a:endParaRPr>
          </a:p>
          <a:p>
            <a:pPr marL="0" indent="0">
              <a:buFont typeface="Wingdings" pitchFamily="2" charset="2"/>
              <a:buNone/>
              <a:defRPr/>
            </a:pPr>
            <a:r>
              <a:rPr lang="en-US" sz="2400" dirty="0" smtClean="0"/>
              <a:t>Questions</a:t>
            </a:r>
            <a:r>
              <a:rPr lang="en-US" sz="2400" dirty="0"/>
              <a:t>:</a:t>
            </a:r>
          </a:p>
          <a:p>
            <a:pPr marL="0" indent="0">
              <a:buFont typeface="Wingdings" pitchFamily="2" charset="2"/>
              <a:buNone/>
              <a:defRPr/>
            </a:pPr>
            <a:r>
              <a:rPr lang="en-US" sz="2400" b="1" dirty="0" smtClean="0">
                <a:hlinkClick r:id="rId5"/>
              </a:rPr>
              <a:t>contactproviderservices@summacare.com</a:t>
            </a:r>
            <a:endParaRPr lang="en-US" sz="2400" b="1" dirty="0"/>
          </a:p>
          <a:p>
            <a:pPr marL="0" indent="0">
              <a:buFont typeface="Wingdings" pitchFamily="2" charset="2"/>
              <a:buNone/>
              <a:defRPr/>
            </a:pPr>
            <a:r>
              <a:rPr lang="en-US" sz="2400" b="1" dirty="0" smtClean="0"/>
              <a:t>800.996.8401</a:t>
            </a:r>
            <a:r>
              <a:rPr lang="en-US" sz="2400" dirty="0" smtClean="0"/>
              <a:t> </a:t>
            </a:r>
            <a:r>
              <a:rPr lang="en-US" sz="2400" dirty="0"/>
              <a:t>or </a:t>
            </a:r>
            <a:r>
              <a:rPr lang="en-US" sz="2400" b="1" dirty="0" smtClean="0"/>
              <a:t>330.996.8400</a:t>
            </a:r>
          </a:p>
          <a:p>
            <a:pPr marL="0" indent="0">
              <a:buFont typeface="Wingdings" pitchFamily="2" charset="2"/>
              <a:buNone/>
              <a:defRPr/>
            </a:pPr>
            <a:endParaRPr lang="en-US" sz="2400" b="1" dirty="0"/>
          </a:p>
          <a:p>
            <a:pPr marL="0" indent="0">
              <a:buFont typeface="Wingdings" pitchFamily="2" charset="2"/>
              <a:buNone/>
              <a:defRPr/>
            </a:pPr>
            <a:r>
              <a:rPr lang="en-US" sz="2400" b="1" dirty="0" smtClean="0"/>
              <a:t>*</a:t>
            </a:r>
            <a:r>
              <a:rPr lang="en-US" sz="2400" b="1" dirty="0"/>
              <a:t>Providers may be subject to audits from outside sources. </a:t>
            </a:r>
          </a:p>
          <a:p>
            <a:pPr marL="0" indent="0">
              <a:buNone/>
            </a:pPr>
            <a:endParaRPr lang="en-US" sz="27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27</a:t>
            </a:fld>
            <a:endParaRPr lang="en-US" dirty="0"/>
          </a:p>
        </p:txBody>
      </p:sp>
      <p:sp>
        <p:nvSpPr>
          <p:cNvPr id="6" name="Title 2"/>
          <p:cNvSpPr>
            <a:spLocks noGrp="1"/>
          </p:cNvSpPr>
          <p:nvPr>
            <p:ph type="title"/>
          </p:nvPr>
        </p:nvSpPr>
        <p:spPr>
          <a:xfrm>
            <a:off x="457200" y="457200"/>
            <a:ext cx="8229600" cy="768096"/>
          </a:xfrm>
        </p:spPr>
        <p:txBody>
          <a:bodyPr/>
          <a:lstStyle/>
          <a:p>
            <a:r>
              <a:rPr lang="en-US" sz="3600" dirty="0"/>
              <a:t>Overpayment </a:t>
            </a:r>
            <a:r>
              <a:rPr lang="en-US" sz="3600" dirty="0" smtClean="0"/>
              <a:t>Recovery – Takebacks</a:t>
            </a:r>
            <a:endParaRPr lang="en-US"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94349581"/>
      </p:ext>
    </p:extLst>
  </p:cSld>
  <p:clrMapOvr>
    <a:masterClrMapping/>
  </p:clrMapOvr>
  <mc:AlternateContent xmlns:mc="http://schemas.openxmlformats.org/markup-compatibility/2006" xmlns:p14="http://schemas.microsoft.com/office/powerpoint/2010/main">
    <mc:Choice Requires="p14">
      <p:transition spd="slow" p14:dur="2000" advTm="260"/>
    </mc:Choice>
    <mc:Fallback xmlns="">
      <p:transition spd="slow" advTm="26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96" fill="hold"/>
                                        <p:tgtEl>
                                          <p:spTgt spid="3"/>
                                        </p:tgtEl>
                                      </p:cBhvr>
                                    </p:cmd>
                                  </p:childTnLst>
                                </p:cTn>
                              </p:par>
                            </p:childTnLst>
                          </p:cTn>
                        </p:par>
                      </p:childTnLst>
                    </p:cTn>
                  </p:par>
                </p:childTnLst>
              </p:cTn>
              <p:nextCondLst>
                <p:cond evt="onClick" delay="0">
                  <p:tgtEl>
                    <p:spTgt spid="3"/>
                  </p:tgtEl>
                </p:cond>
              </p:nextCondLst>
            </p:seq>
            <p:audio>
              <p:cMediaNode vol="72449">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buFont typeface="Arial" panose="020B0604020202020204" pitchFamily="34" charset="0"/>
              <a:buChar char="•"/>
            </a:pPr>
            <a:r>
              <a:rPr lang="en-US" sz="2400" dirty="0"/>
              <a:t>Providers have 60 days from the date of the </a:t>
            </a:r>
            <a:r>
              <a:rPr lang="en-US" sz="2400" dirty="0" err="1"/>
              <a:t>EOP</a:t>
            </a:r>
            <a:r>
              <a:rPr lang="en-US" sz="2400" dirty="0"/>
              <a:t> to dispute a claim. (code edit denials, pricing issue)</a:t>
            </a:r>
          </a:p>
          <a:p>
            <a:pPr>
              <a:buFont typeface="Arial" panose="020B0604020202020204" pitchFamily="34" charset="0"/>
              <a:buChar char="•"/>
            </a:pPr>
            <a:endParaRPr lang="en-US" sz="2400" dirty="0"/>
          </a:p>
          <a:p>
            <a:pPr>
              <a:buFont typeface="Arial" panose="020B0604020202020204" pitchFamily="34" charset="0"/>
              <a:buChar char="•"/>
            </a:pPr>
            <a:r>
              <a:rPr lang="en-US" sz="2400" dirty="0"/>
              <a:t>Disputes can be submitted in Plan Central: click on the claim in question and then the adjustment request </a:t>
            </a:r>
            <a:r>
              <a:rPr lang="en-US" sz="2400" dirty="0" smtClean="0"/>
              <a:t>tab.</a:t>
            </a:r>
            <a:endParaRPr lang="en-US" sz="2400" dirty="0"/>
          </a:p>
          <a:p>
            <a:pPr>
              <a:buFont typeface="Arial" panose="020B0604020202020204" pitchFamily="34" charset="0"/>
              <a:buChar char="•"/>
            </a:pPr>
            <a:endParaRPr lang="en-US" sz="2400" dirty="0"/>
          </a:p>
          <a:p>
            <a:pPr>
              <a:buFont typeface="Arial" panose="020B0604020202020204" pitchFamily="34" charset="0"/>
              <a:buChar char="•"/>
            </a:pPr>
            <a:r>
              <a:rPr lang="en-US" sz="2400" dirty="0"/>
              <a:t>If the claim is processed </a:t>
            </a:r>
            <a:r>
              <a:rPr lang="en-US" sz="2400" dirty="0" smtClean="0"/>
              <a:t>correctly, </a:t>
            </a:r>
            <a:r>
              <a:rPr lang="en-US" sz="2400" dirty="0"/>
              <a:t>a response will be submitted back to the requestor through Plan Central.</a:t>
            </a:r>
          </a:p>
          <a:p>
            <a:pPr>
              <a:buFont typeface="Arial" panose="020B0604020202020204" pitchFamily="34" charset="0"/>
              <a:buChar char="•"/>
            </a:pPr>
            <a:endParaRPr lang="en-US" sz="2400" dirty="0"/>
          </a:p>
          <a:p>
            <a:pPr>
              <a:buFont typeface="Arial" panose="020B0604020202020204" pitchFamily="34" charset="0"/>
              <a:buChar char="•"/>
            </a:pPr>
            <a:r>
              <a:rPr lang="en-US" sz="2400" dirty="0"/>
              <a:t>If the claim was processed incorrectly it will be forwarded for </a:t>
            </a:r>
            <a:r>
              <a:rPr lang="en-US" sz="2400" dirty="0" smtClean="0"/>
              <a:t>reprocessing.</a:t>
            </a:r>
            <a:endParaRPr lang="en-US" sz="2400" dirty="0"/>
          </a:p>
        </p:txBody>
      </p:sp>
      <p:sp>
        <p:nvSpPr>
          <p:cNvPr id="3" name="Title 2"/>
          <p:cNvSpPr>
            <a:spLocks noGrp="1"/>
          </p:cNvSpPr>
          <p:nvPr>
            <p:ph type="title"/>
          </p:nvPr>
        </p:nvSpPr>
        <p:spPr/>
        <p:txBody>
          <a:bodyPr/>
          <a:lstStyle/>
          <a:p>
            <a:r>
              <a:rPr lang="en-US" sz="3600" dirty="0" smtClean="0"/>
              <a:t>Payment Disputes</a:t>
            </a:r>
            <a:endParaRPr lang="en-US" sz="3600" dirty="0"/>
          </a:p>
        </p:txBody>
      </p:sp>
      <p:sp>
        <p:nvSpPr>
          <p:cNvPr id="4" name="Slide Number Placeholder 3"/>
          <p:cNvSpPr>
            <a:spLocks noGrp="1"/>
          </p:cNvSpPr>
          <p:nvPr>
            <p:ph type="sldNum" sz="quarter" idx="15"/>
          </p:nvPr>
        </p:nvSpPr>
        <p:spPr/>
        <p:txBody>
          <a:bodyPr/>
          <a:lstStyle/>
          <a:p>
            <a:fld id="{5E8BC936-0928-C346-B13E-04BD58031644}" type="slidenum">
              <a:rPr lang="en-US" smtClean="0"/>
              <a:pPr/>
              <a:t>28</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707302122"/>
      </p:ext>
    </p:extLst>
  </p:cSld>
  <p:clrMapOvr>
    <a:masterClrMapping/>
  </p:clrMapOvr>
  <mc:AlternateContent xmlns:mc="http://schemas.openxmlformats.org/markup-compatibility/2006" xmlns:p14="http://schemas.microsoft.com/office/powerpoint/2010/main">
    <mc:Choice Requires="p14">
      <p:transition spd="slow" p14:dur="2000" advTm="263"/>
    </mc:Choice>
    <mc:Fallback xmlns="">
      <p:transition spd="slow" advTm="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7347"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2072126"/>
            <a:ext cx="5669280" cy="1483836"/>
          </a:xfrm>
        </p:spPr>
        <p:txBody>
          <a:bodyPr/>
          <a:lstStyle/>
          <a:p>
            <a:r>
              <a:rPr lang="en-US" dirty="0" smtClean="0"/>
              <a:t>Appeals &amp; Grievances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26245965"/>
      </p:ext>
    </p:extLst>
  </p:cSld>
  <p:clrMapOvr>
    <a:masterClrMapping/>
  </p:clrMapOvr>
  <mc:AlternateContent xmlns:mc="http://schemas.openxmlformats.org/markup-compatibility/2006" xmlns:p14="http://schemas.microsoft.com/office/powerpoint/2010/main">
    <mc:Choice Requires="p14">
      <p:transition spd="slow" p14:dur="2000" advTm="257"/>
    </mc:Choice>
    <mc:Fallback xmlns="">
      <p:transition spd="slow" advTm="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600" dirty="0" smtClean="0"/>
              <a:t>Apex Health Solutions				</a:t>
            </a:r>
            <a:endParaRPr lang="en-US" sz="3600" dirty="0"/>
          </a:p>
        </p:txBody>
      </p:sp>
      <p:sp>
        <p:nvSpPr>
          <p:cNvPr id="13" name="Content Placeholder 12"/>
          <p:cNvSpPr>
            <a:spLocks noGrp="1"/>
          </p:cNvSpPr>
          <p:nvPr>
            <p:ph idx="1"/>
          </p:nvPr>
        </p:nvSpPr>
        <p:spPr>
          <a:xfrm>
            <a:off x="457200" y="1371599"/>
            <a:ext cx="7413922" cy="4572000"/>
          </a:xfrm>
        </p:spPr>
        <p:txBody>
          <a:bodyPr/>
          <a:lstStyle/>
          <a:p>
            <a:pPr>
              <a:lnSpc>
                <a:spcPct val="90000"/>
              </a:lnSpc>
            </a:pPr>
            <a:endParaRPr lang="en-US" altLang="en-US" sz="2400" dirty="0" smtClean="0"/>
          </a:p>
          <a:p>
            <a:pPr>
              <a:lnSpc>
                <a:spcPct val="90000"/>
              </a:lnSpc>
            </a:pPr>
            <a:r>
              <a:rPr lang="en-US" altLang="en-US" sz="2400" dirty="0" smtClean="0"/>
              <a:t>In </a:t>
            </a:r>
            <a:r>
              <a:rPr lang="en-US" altLang="en-US" sz="2400" dirty="0"/>
              <a:t>2001, Apex </a:t>
            </a:r>
            <a:r>
              <a:rPr lang="en-US" altLang="en-US" sz="2400" dirty="0" smtClean="0"/>
              <a:t>Health Solutions was created.</a:t>
            </a:r>
            <a:r>
              <a:rPr lang="en-US" altLang="en-US" sz="2400" dirty="0"/>
              <a:t> </a:t>
            </a:r>
            <a:r>
              <a:rPr lang="en-US" altLang="en-US" sz="2400" dirty="0" smtClean="0"/>
              <a:t> Headquartered with </a:t>
            </a:r>
            <a:r>
              <a:rPr lang="en-US" altLang="en-US" sz="2400" dirty="0" err="1" smtClean="0"/>
              <a:t>SummaCare</a:t>
            </a:r>
            <a:r>
              <a:rPr lang="en-US" altLang="en-US" sz="2400" dirty="0" smtClean="0"/>
              <a:t> in </a:t>
            </a:r>
            <a:r>
              <a:rPr lang="en-US" altLang="en-US" sz="2400" dirty="0"/>
              <a:t>Akron, Ohio, Apex </a:t>
            </a:r>
            <a:r>
              <a:rPr lang="en-US" altLang="en-US" sz="2400" dirty="0" smtClean="0"/>
              <a:t>Health Solutions </a:t>
            </a:r>
            <a:r>
              <a:rPr lang="en-US" altLang="en-US" sz="2400" dirty="0"/>
              <a:t>provides benefit administration for self-funded </a:t>
            </a:r>
            <a:r>
              <a:rPr lang="en-US" altLang="en-US" sz="2400" dirty="0" smtClean="0"/>
              <a:t>employers. </a:t>
            </a:r>
            <a:endParaRPr lang="en-US" altLang="en-US" sz="2400" dirty="0"/>
          </a:p>
          <a:p>
            <a:pPr>
              <a:lnSpc>
                <a:spcPct val="90000"/>
              </a:lnSpc>
              <a:buFont typeface="Wingdings" panose="05000000000000000000" pitchFamily="2" charset="2"/>
              <a:buNone/>
            </a:pPr>
            <a:r>
              <a:rPr lang="en-US" altLang="en-US" sz="2400" dirty="0"/>
              <a:t> </a:t>
            </a:r>
          </a:p>
          <a:p>
            <a:pPr>
              <a:lnSpc>
                <a:spcPct val="90000"/>
              </a:lnSpc>
            </a:pPr>
            <a:r>
              <a:rPr lang="en-US" altLang="en-US" sz="2400" dirty="0"/>
              <a:t>Today, </a:t>
            </a:r>
            <a:r>
              <a:rPr lang="en-US" altLang="en-US" sz="2400" dirty="0" smtClean="0"/>
              <a:t>SummaCare </a:t>
            </a:r>
            <a:r>
              <a:rPr lang="en-US" altLang="en-US" sz="2400" dirty="0"/>
              <a:t>and Apex </a:t>
            </a:r>
            <a:r>
              <a:rPr lang="en-US" altLang="en-US" sz="2400" dirty="0" smtClean="0"/>
              <a:t>Health Solutions, </a:t>
            </a:r>
            <a:r>
              <a:rPr lang="en-US" altLang="en-US" sz="2400" dirty="0"/>
              <a:t>both wholly-owned subsidiaries of Summa Insurance Company, provide services to meet the needs </a:t>
            </a:r>
            <a:r>
              <a:rPr lang="en-US" altLang="en-US" sz="2400" dirty="0" smtClean="0"/>
              <a:t>of clients </a:t>
            </a:r>
            <a:r>
              <a:rPr lang="en-US" altLang="en-US" sz="2400" dirty="0"/>
              <a:t>and employers, both fully-insured in </a:t>
            </a:r>
            <a:r>
              <a:rPr lang="en-US" altLang="en-US" sz="2400" dirty="0" smtClean="0"/>
              <a:t>Ohio </a:t>
            </a:r>
            <a:r>
              <a:rPr lang="en-US" altLang="en-US" sz="2400" dirty="0"/>
              <a:t>and self-funded </a:t>
            </a:r>
            <a:r>
              <a:rPr lang="en-US" altLang="en-US" sz="2400" dirty="0" smtClean="0"/>
              <a:t>locally (i.e., Summa Health, Goodyear).</a:t>
            </a:r>
            <a:endParaRPr lang="en-US" altLang="en-US" sz="2400" dirty="0"/>
          </a:p>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3</a:t>
            </a:fld>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946" y="383126"/>
            <a:ext cx="1789176" cy="55778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63842853"/>
      </p:ext>
    </p:extLst>
  </p:cSld>
  <p:clrMapOvr>
    <a:masterClrMapping/>
  </p:clrMapOvr>
  <mc:AlternateContent xmlns:mc="http://schemas.openxmlformats.org/markup-compatibility/2006" xmlns:p14="http://schemas.microsoft.com/office/powerpoint/2010/main">
    <mc:Choice Requires="p14">
      <p:transition spd="slow" p14:dur="2000" advTm="36525"/>
    </mc:Choice>
    <mc:Fallback xmlns="">
      <p:transition spd="slow" advTm="3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5E8BC936-0928-C346-B13E-04BD58031644}" type="slidenum">
              <a:rPr lang="en-US" smtClean="0"/>
              <a:pPr/>
              <a:t>30</a:t>
            </a:fld>
            <a:endParaRPr lang="en-US" dirty="0"/>
          </a:p>
        </p:txBody>
      </p:sp>
      <p:sp>
        <p:nvSpPr>
          <p:cNvPr id="7" name="Title 6"/>
          <p:cNvSpPr>
            <a:spLocks noGrp="1"/>
          </p:cNvSpPr>
          <p:nvPr>
            <p:ph type="title"/>
          </p:nvPr>
        </p:nvSpPr>
        <p:spPr/>
        <p:txBody>
          <a:bodyPr/>
          <a:lstStyle/>
          <a:p>
            <a:r>
              <a:rPr lang="en-US" sz="3400" dirty="0" smtClean="0"/>
              <a:t>Appeal Turnaround Times</a:t>
            </a:r>
            <a:endParaRPr lang="en-US" sz="3400" dirty="0"/>
          </a:p>
        </p:txBody>
      </p:sp>
      <p:sp>
        <p:nvSpPr>
          <p:cNvPr id="6" name="TextBox 5"/>
          <p:cNvSpPr txBox="1"/>
          <p:nvPr/>
        </p:nvSpPr>
        <p:spPr>
          <a:xfrm>
            <a:off x="457199" y="1208513"/>
            <a:ext cx="4323643" cy="5632311"/>
          </a:xfrm>
          <a:prstGeom prst="rect">
            <a:avLst/>
          </a:prstGeom>
          <a:noFill/>
        </p:spPr>
        <p:txBody>
          <a:bodyPr wrap="square" rtlCol="0">
            <a:spAutoFit/>
          </a:bodyPr>
          <a:lstStyle/>
          <a:p>
            <a:pPr lvl="0" algn="just"/>
            <a:r>
              <a:rPr lang="en-US" sz="2400" b="1" dirty="0" smtClean="0">
                <a:solidFill>
                  <a:srgbClr val="003595"/>
                </a:solidFill>
              </a:rPr>
              <a:t>Commercial </a:t>
            </a:r>
            <a:r>
              <a:rPr lang="en-US" sz="2400" b="1" dirty="0">
                <a:solidFill>
                  <a:srgbClr val="003595"/>
                </a:solidFill>
              </a:rPr>
              <a:t>Fully Insured:</a:t>
            </a:r>
            <a:endParaRPr lang="en-US" sz="2400" dirty="0">
              <a:solidFill>
                <a:srgbClr val="003595"/>
              </a:solidFill>
            </a:endParaRPr>
          </a:p>
          <a:p>
            <a:pPr lvl="0" algn="just"/>
            <a:r>
              <a:rPr lang="en-US" sz="2400" dirty="0">
                <a:solidFill>
                  <a:srgbClr val="000000"/>
                </a:solidFill>
              </a:rPr>
              <a:t>Expedited Pre-Service: 48 hours</a:t>
            </a:r>
          </a:p>
          <a:p>
            <a:pPr lvl="0" algn="just"/>
            <a:r>
              <a:rPr lang="en-US" sz="2400" dirty="0">
                <a:solidFill>
                  <a:srgbClr val="000000"/>
                </a:solidFill>
              </a:rPr>
              <a:t>Standard Pre-Service:  10 days</a:t>
            </a:r>
          </a:p>
          <a:p>
            <a:pPr lvl="0" algn="just"/>
            <a:r>
              <a:rPr lang="en-US" sz="2400" dirty="0">
                <a:solidFill>
                  <a:srgbClr val="000000"/>
                </a:solidFill>
              </a:rPr>
              <a:t>Post-Service:  30 days</a:t>
            </a:r>
          </a:p>
          <a:p>
            <a:pPr algn="just"/>
            <a:endParaRPr lang="en-US" sz="2400" b="1" dirty="0" smtClean="0">
              <a:solidFill>
                <a:schemeClr val="accent1"/>
              </a:solidFill>
            </a:endParaRPr>
          </a:p>
          <a:p>
            <a:pPr lvl="0" algn="just"/>
            <a:r>
              <a:rPr lang="en-US" sz="2400" dirty="0">
                <a:solidFill>
                  <a:srgbClr val="000000"/>
                </a:solidFill>
              </a:rPr>
              <a:t> </a:t>
            </a:r>
            <a:r>
              <a:rPr lang="en-US" sz="2400" b="1" dirty="0">
                <a:solidFill>
                  <a:srgbClr val="003595"/>
                </a:solidFill>
              </a:rPr>
              <a:t>Medicare:</a:t>
            </a:r>
            <a:endParaRPr lang="en-US" sz="2400" dirty="0">
              <a:solidFill>
                <a:srgbClr val="003595"/>
              </a:solidFill>
            </a:endParaRPr>
          </a:p>
          <a:p>
            <a:pPr lvl="0" algn="just"/>
            <a:r>
              <a:rPr lang="en-US" sz="2400" dirty="0">
                <a:solidFill>
                  <a:srgbClr val="000000"/>
                </a:solidFill>
              </a:rPr>
              <a:t>Expedited Pre-Service:  72 hours</a:t>
            </a:r>
          </a:p>
          <a:p>
            <a:pPr lvl="0" algn="just"/>
            <a:r>
              <a:rPr lang="en-US" sz="2400" dirty="0">
                <a:solidFill>
                  <a:srgbClr val="000000"/>
                </a:solidFill>
              </a:rPr>
              <a:t>Standard Pre-Service:  30 days</a:t>
            </a:r>
          </a:p>
          <a:p>
            <a:pPr lvl="0" algn="just"/>
            <a:r>
              <a:rPr lang="en-US" sz="2400" dirty="0">
                <a:solidFill>
                  <a:srgbClr val="000000"/>
                </a:solidFill>
              </a:rPr>
              <a:t>Post-Service:  60 days</a:t>
            </a:r>
          </a:p>
          <a:p>
            <a:pPr algn="just"/>
            <a:endParaRPr lang="en-US" sz="2400" b="1" dirty="0" smtClean="0">
              <a:solidFill>
                <a:schemeClr val="accent1"/>
              </a:solidFill>
            </a:endParaRPr>
          </a:p>
          <a:p>
            <a:pPr algn="just"/>
            <a:r>
              <a:rPr lang="en-US" sz="2400" b="1" dirty="0" smtClean="0">
                <a:solidFill>
                  <a:schemeClr val="accent1"/>
                </a:solidFill>
              </a:rPr>
              <a:t>Self-Funded</a:t>
            </a:r>
            <a:r>
              <a:rPr lang="en-US" sz="2400" b="1" dirty="0">
                <a:solidFill>
                  <a:schemeClr val="accent1"/>
                </a:solidFill>
              </a:rPr>
              <a:t>:</a:t>
            </a:r>
          </a:p>
          <a:p>
            <a:pPr algn="just"/>
            <a:r>
              <a:rPr lang="en-US" sz="2400" dirty="0"/>
              <a:t>Expedited:  72 hours</a:t>
            </a:r>
          </a:p>
          <a:p>
            <a:pPr algn="just"/>
            <a:r>
              <a:rPr lang="en-US" sz="2400" dirty="0"/>
              <a:t>Standard Pre-Service:  </a:t>
            </a:r>
            <a:r>
              <a:rPr lang="en-US" sz="2400" dirty="0" smtClean="0"/>
              <a:t>15 </a:t>
            </a:r>
            <a:r>
              <a:rPr lang="en-US" sz="2400" dirty="0"/>
              <a:t>days</a:t>
            </a:r>
          </a:p>
          <a:p>
            <a:pPr algn="just"/>
            <a:r>
              <a:rPr lang="en-US" sz="2400" dirty="0"/>
              <a:t>Post-Service:  3</a:t>
            </a:r>
            <a:r>
              <a:rPr lang="en-US" sz="2400" dirty="0" smtClean="0"/>
              <a:t>0 </a:t>
            </a:r>
            <a:r>
              <a:rPr lang="en-US" sz="2400" dirty="0"/>
              <a:t>days</a:t>
            </a:r>
          </a:p>
          <a:p>
            <a:pPr algn="just"/>
            <a:r>
              <a:rPr lang="en-US" sz="2400" dirty="0"/>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843" y="2018580"/>
            <a:ext cx="3956871" cy="2229223"/>
          </a:xfrm>
          <a:prstGeom prst="roundRect">
            <a:avLst>
              <a:gd name="adj" fmla="val 8594"/>
            </a:avLst>
          </a:prstGeom>
          <a:solidFill>
            <a:srgbClr val="FFFFFF">
              <a:shade val="85000"/>
            </a:srgbClr>
          </a:solidFill>
          <a:ln>
            <a:solidFill>
              <a:schemeClr val="accent6"/>
            </a:solidFill>
          </a:ln>
          <a:effectLst>
            <a:reflection blurRad="12700" stA="38000" endPos="28000" dist="5000" dir="5400000" sy="-100000" algn="bl" rotWithShape="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55149" y="1727540"/>
            <a:ext cx="406400" cy="406400"/>
          </a:xfrm>
          <a:prstGeom prst="rect">
            <a:avLst/>
          </a:prstGeom>
        </p:spPr>
      </p:pic>
    </p:spTree>
    <p:extLst>
      <p:ext uri="{BB962C8B-B14F-4D97-AF65-F5344CB8AC3E}">
        <p14:creationId xmlns:p14="http://schemas.microsoft.com/office/powerpoint/2010/main" val="1599443183"/>
      </p:ext>
    </p:extLst>
  </p:cSld>
  <p:clrMapOvr>
    <a:masterClrMapping/>
  </p:clrMapOvr>
  <mc:AlternateContent xmlns:mc="http://schemas.openxmlformats.org/markup-compatibility/2006" xmlns:p14="http://schemas.microsoft.com/office/powerpoint/2010/main">
    <mc:Choice Requires="p14">
      <p:transition spd="slow" p14:dur="2000" advTm="281"/>
    </mc:Choice>
    <mc:Fallback xmlns="">
      <p:transition spd="slow" advTm="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57200" y="1427142"/>
            <a:ext cx="7938655" cy="4818383"/>
          </a:xfrm>
        </p:spPr>
        <p:txBody>
          <a:bodyPr/>
          <a:lstStyle/>
          <a:p>
            <a:r>
              <a:rPr lang="en-US" sz="2400" b="1" dirty="0" smtClean="0">
                <a:solidFill>
                  <a:schemeClr val="tx2"/>
                </a:solidFill>
              </a:rPr>
              <a:t>Do NOT EXPEDITE a case if it is not </a:t>
            </a:r>
            <a:r>
              <a:rPr lang="en-US" sz="2400" b="1" u="sng" dirty="0" smtClean="0">
                <a:solidFill>
                  <a:schemeClr val="tx2"/>
                </a:solidFill>
              </a:rPr>
              <a:t>medically necessary</a:t>
            </a:r>
          </a:p>
          <a:p>
            <a:pPr lvl="1"/>
            <a:r>
              <a:rPr lang="en-US" sz="2400" dirty="0" err="1" smtClean="0"/>
              <a:t>SummaCare</a:t>
            </a:r>
            <a:r>
              <a:rPr lang="en-US" sz="2400" dirty="0" smtClean="0"/>
              <a:t> </a:t>
            </a:r>
            <a:r>
              <a:rPr lang="en-US" sz="2400" u="sng" dirty="0">
                <a:solidFill>
                  <a:schemeClr val="accent5"/>
                </a:solidFill>
              </a:rPr>
              <a:t>must</a:t>
            </a:r>
            <a:r>
              <a:rPr lang="en-US" sz="2400" dirty="0"/>
              <a:t> respond with a decision prior to the expiration of </a:t>
            </a:r>
            <a:r>
              <a:rPr lang="en-US" sz="2400" dirty="0" smtClean="0"/>
              <a:t>timeframe.</a:t>
            </a:r>
          </a:p>
          <a:p>
            <a:pPr marL="182880" lvl="1" indent="0">
              <a:buNone/>
            </a:pPr>
            <a:endParaRPr lang="en-US" sz="2400" dirty="0" smtClean="0"/>
          </a:p>
          <a:p>
            <a:r>
              <a:rPr lang="en-US" sz="2400" b="1" dirty="0" smtClean="0">
                <a:solidFill>
                  <a:schemeClr val="tx2"/>
                </a:solidFill>
              </a:rPr>
              <a:t>FRIDAY Appeal Cases</a:t>
            </a:r>
          </a:p>
          <a:p>
            <a:pPr lvl="1"/>
            <a:r>
              <a:rPr lang="en-US" sz="2400" dirty="0" err="1" smtClean="0"/>
              <a:t>SummaCare</a:t>
            </a:r>
            <a:r>
              <a:rPr lang="en-US" sz="2400" dirty="0" smtClean="0"/>
              <a:t> </a:t>
            </a:r>
            <a:r>
              <a:rPr lang="en-US" sz="2400" u="sng" dirty="0" smtClean="0">
                <a:solidFill>
                  <a:schemeClr val="accent5"/>
                </a:solidFill>
              </a:rPr>
              <a:t>must</a:t>
            </a:r>
            <a:r>
              <a:rPr lang="en-US" sz="2400" dirty="0" smtClean="0"/>
              <a:t> respond with a decision prior to the expiration of timeframe.</a:t>
            </a:r>
          </a:p>
          <a:p>
            <a:pPr marL="182880" lvl="1" indent="0">
              <a:buNone/>
            </a:pPr>
            <a:endParaRPr lang="en-US" sz="2400" dirty="0" smtClean="0"/>
          </a:p>
          <a:p>
            <a:pPr lvl="1"/>
            <a:r>
              <a:rPr lang="en-US" sz="2400" dirty="0" smtClean="0"/>
              <a:t>If the case is missing any form of documentation that requires SummaCare to reach out and the offices are closed then we must respond based on the information we have on hand.</a:t>
            </a:r>
            <a:endParaRPr lang="en-US" sz="2400" dirty="0"/>
          </a:p>
        </p:txBody>
      </p:sp>
      <p:sp>
        <p:nvSpPr>
          <p:cNvPr id="3" name="Slide Number Placeholder 2"/>
          <p:cNvSpPr>
            <a:spLocks noGrp="1"/>
          </p:cNvSpPr>
          <p:nvPr>
            <p:ph type="sldNum" sz="quarter" idx="14"/>
          </p:nvPr>
        </p:nvSpPr>
        <p:spPr/>
        <p:txBody>
          <a:bodyPr/>
          <a:lstStyle/>
          <a:p>
            <a:fld id="{5E8BC936-0928-C346-B13E-04BD58031644}" type="slidenum">
              <a:rPr lang="en-US" smtClean="0"/>
              <a:pPr/>
              <a:t>31</a:t>
            </a:fld>
            <a:endParaRPr lang="en-US" dirty="0"/>
          </a:p>
        </p:txBody>
      </p:sp>
      <p:sp>
        <p:nvSpPr>
          <p:cNvPr id="7" name="Title 6"/>
          <p:cNvSpPr>
            <a:spLocks noGrp="1"/>
          </p:cNvSpPr>
          <p:nvPr>
            <p:ph type="title"/>
          </p:nvPr>
        </p:nvSpPr>
        <p:spPr/>
        <p:txBody>
          <a:bodyPr/>
          <a:lstStyle/>
          <a:p>
            <a:r>
              <a:rPr lang="en-US" sz="3400" dirty="0" smtClean="0"/>
              <a:t>Suggested Best Practices for Appeals</a:t>
            </a:r>
            <a:endParaRPr lang="en-US" sz="3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463870434"/>
      </p:ext>
    </p:extLst>
  </p:cSld>
  <p:clrMapOvr>
    <a:masterClrMapping/>
  </p:clrMapOvr>
  <mc:AlternateContent xmlns:mc="http://schemas.openxmlformats.org/markup-compatibility/2006" xmlns:p14="http://schemas.microsoft.com/office/powerpoint/2010/main">
    <mc:Choice Requires="p14">
      <p:transition spd="slow" p14:dur="2000" advTm="277"/>
    </mc:Choice>
    <mc:Fallback xmlns="">
      <p:transition spd="slow" advTm="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72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540328" y="1273450"/>
            <a:ext cx="7789025" cy="5135678"/>
          </a:xfrm>
        </p:spPr>
        <p:txBody>
          <a:bodyPr/>
          <a:lstStyle/>
          <a:p>
            <a:r>
              <a:rPr lang="en-US" dirty="0" smtClean="0"/>
              <a:t>SummaCare must respond to </a:t>
            </a:r>
            <a:r>
              <a:rPr lang="en-US" b="1" u="sng" dirty="0" smtClean="0">
                <a:solidFill>
                  <a:schemeClr val="tx2"/>
                </a:solidFill>
              </a:rPr>
              <a:t>all</a:t>
            </a:r>
            <a:r>
              <a:rPr lang="en-US" dirty="0" smtClean="0"/>
              <a:t> member complaints (grievances) within 30 days from the receipt of the complaint.</a:t>
            </a:r>
          </a:p>
          <a:p>
            <a:pPr marL="0" indent="0">
              <a:buNone/>
            </a:pPr>
            <a:endParaRPr lang="en-US" dirty="0" smtClean="0"/>
          </a:p>
          <a:p>
            <a:r>
              <a:rPr lang="en-US" dirty="0" smtClean="0"/>
              <a:t>SummaCare is governed by the Centers for Medicare and Medicaid</a:t>
            </a:r>
          </a:p>
          <a:p>
            <a:pPr lvl="1"/>
            <a:r>
              <a:rPr lang="en-US" dirty="0" smtClean="0"/>
              <a:t>Chapter 13 of the Medicare Managed Care Manual</a:t>
            </a:r>
          </a:p>
          <a:p>
            <a:pPr marL="182880" lvl="1" indent="0">
              <a:buNone/>
            </a:pPr>
            <a:r>
              <a:rPr lang="en-US" b="1" dirty="0" smtClean="0"/>
              <a:t>			        Complaint</a:t>
            </a:r>
            <a:r>
              <a:rPr lang="en-US" dirty="0"/>
              <a:t>: </a:t>
            </a:r>
            <a:r>
              <a:rPr lang="en-US" b="1" dirty="0">
                <a:solidFill>
                  <a:schemeClr val="tx2"/>
                </a:solidFill>
              </a:rPr>
              <a:t>Any</a:t>
            </a:r>
            <a:r>
              <a:rPr lang="en-US" dirty="0"/>
              <a:t> expression of dissatisfaction to a Medicare health plan, provider, </a:t>
            </a:r>
            <a:r>
              <a:rPr lang="en-US" dirty="0" smtClean="0"/>
              <a:t>facility</a:t>
            </a:r>
            <a:r>
              <a:rPr lang="en-US" dirty="0"/>
              <a:t> </a:t>
            </a:r>
            <a:r>
              <a:rPr lang="en-US" dirty="0" smtClean="0"/>
              <a:t>or </a:t>
            </a:r>
            <a:r>
              <a:rPr lang="en-US" dirty="0"/>
              <a:t>Quality Improvement Organization (</a:t>
            </a:r>
            <a:r>
              <a:rPr lang="en-US" dirty="0" err="1"/>
              <a:t>QIO</a:t>
            </a:r>
            <a:r>
              <a:rPr lang="en-US" dirty="0"/>
              <a:t>) by an enrollee made orally or in writing. This can include concerns about the operations of providers or Medicare health plans such as: waiting times, the demeanor of health care personnel, the adequacy of facilities, the respect paid to enrollees, the claims regarding the right of the enrollee to receive services or receive payment for services previously </a:t>
            </a:r>
            <a:r>
              <a:rPr lang="en-US" dirty="0" smtClean="0"/>
              <a:t>rendered.</a:t>
            </a:r>
            <a:endParaRPr lang="en-US" dirty="0"/>
          </a:p>
          <a:p>
            <a:pPr>
              <a:buFont typeface="Wingdings" panose="05000000000000000000" pitchFamily="2" charset="2"/>
              <a:buChar char="Ø"/>
            </a:pPr>
            <a:endParaRPr lang="en-US" dirty="0" smtClean="0"/>
          </a:p>
          <a:p>
            <a:r>
              <a:rPr lang="en-US" dirty="0" smtClean="0"/>
              <a:t>Common Conditions during CMS Program Audit</a:t>
            </a:r>
          </a:p>
          <a:p>
            <a:pPr lvl="2">
              <a:buFont typeface="Courier New" panose="02070309020205020404" pitchFamily="49" charset="0"/>
              <a:buChar char="o"/>
            </a:pPr>
            <a:r>
              <a:rPr lang="en-US" dirty="0" smtClean="0"/>
              <a:t>Common Conditions/Findings</a:t>
            </a:r>
          </a:p>
          <a:p>
            <a:pPr marL="548640" lvl="3" indent="0">
              <a:buNone/>
            </a:pPr>
            <a:r>
              <a:rPr lang="en-US" sz="1800" dirty="0" smtClean="0"/>
              <a:t>48% of Medicare Advantage plans failed to fully investigate and/or take actions to appropriately address all issues raised in grievances.</a:t>
            </a:r>
          </a:p>
          <a:p>
            <a:pPr lvl="3">
              <a:buFont typeface="Wingdings" panose="05000000000000000000" pitchFamily="2" charset="2"/>
              <a:buChar char="Ø"/>
            </a:pPr>
            <a:endParaRPr lang="en-US" sz="1800" dirty="0"/>
          </a:p>
        </p:txBody>
      </p:sp>
      <p:sp>
        <p:nvSpPr>
          <p:cNvPr id="3" name="Slide Number Placeholder 2"/>
          <p:cNvSpPr>
            <a:spLocks noGrp="1"/>
          </p:cNvSpPr>
          <p:nvPr>
            <p:ph type="sldNum" sz="quarter" idx="14"/>
          </p:nvPr>
        </p:nvSpPr>
        <p:spPr/>
        <p:txBody>
          <a:bodyPr/>
          <a:lstStyle/>
          <a:p>
            <a:fld id="{5E8BC936-0928-C346-B13E-04BD58031644}" type="slidenum">
              <a:rPr lang="en-US" smtClean="0"/>
              <a:pPr/>
              <a:t>32</a:t>
            </a:fld>
            <a:endParaRPr lang="en-US" dirty="0"/>
          </a:p>
        </p:txBody>
      </p:sp>
      <p:sp>
        <p:nvSpPr>
          <p:cNvPr id="7" name="Title 6"/>
          <p:cNvSpPr>
            <a:spLocks noGrp="1"/>
          </p:cNvSpPr>
          <p:nvPr>
            <p:ph type="title"/>
          </p:nvPr>
        </p:nvSpPr>
        <p:spPr/>
        <p:txBody>
          <a:bodyPr/>
          <a:lstStyle/>
          <a:p>
            <a:r>
              <a:rPr lang="en-US" sz="3400" dirty="0" smtClean="0"/>
              <a:t>Member Grievances</a:t>
            </a:r>
            <a:endParaRPr lang="en-US" sz="3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76371218"/>
      </p:ext>
    </p:extLst>
  </p:cSld>
  <p:clrMapOvr>
    <a:masterClrMapping/>
  </p:clrMapOvr>
  <mc:AlternateContent xmlns:mc="http://schemas.openxmlformats.org/markup-compatibility/2006" xmlns:p14="http://schemas.microsoft.com/office/powerpoint/2010/main">
    <mc:Choice Requires="p14">
      <p:transition spd="slow" p14:dur="2000" advTm="271"/>
    </mc:Choice>
    <mc:Fallback xmlns="">
      <p:transition spd="slow" advTm="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57200" y="1324574"/>
            <a:ext cx="7705899" cy="3639386"/>
          </a:xfrm>
        </p:spPr>
        <p:txBody>
          <a:bodyPr/>
          <a:lstStyle/>
          <a:p>
            <a:r>
              <a:rPr lang="en-US" sz="2000" dirty="0" smtClean="0"/>
              <a:t>Do not take complaints personally</a:t>
            </a:r>
          </a:p>
          <a:p>
            <a:pPr marL="0" indent="0">
              <a:buNone/>
            </a:pPr>
            <a:endParaRPr lang="en-US" sz="2000" b="1" dirty="0" smtClean="0"/>
          </a:p>
          <a:p>
            <a:r>
              <a:rPr lang="en-US" sz="2000" dirty="0" smtClean="0"/>
              <a:t>Please respond within 7 business days to the request for a response</a:t>
            </a:r>
          </a:p>
          <a:p>
            <a:pPr marL="0" indent="0">
              <a:buNone/>
            </a:pPr>
            <a:endParaRPr lang="en-US" sz="2000" dirty="0"/>
          </a:p>
          <a:p>
            <a:r>
              <a:rPr lang="en-US" sz="2000" dirty="0" smtClean="0"/>
              <a:t>Please make every effort to respond thoroughly</a:t>
            </a:r>
          </a:p>
          <a:p>
            <a:pPr lvl="1"/>
            <a:r>
              <a:rPr lang="en-US" sz="2000" dirty="0" smtClean="0"/>
              <a:t>Provide medical records, when necessary, to support your position</a:t>
            </a:r>
          </a:p>
          <a:p>
            <a:pPr lvl="1"/>
            <a:r>
              <a:rPr lang="en-US" sz="2000" dirty="0" smtClean="0"/>
              <a:t>Provide disclaimers signed by the patient, when necessary, to support your position</a:t>
            </a:r>
          </a:p>
          <a:p>
            <a:pPr lvl="1"/>
            <a:r>
              <a:rPr lang="en-US" sz="2000" dirty="0" smtClean="0"/>
              <a:t>Provide anything additional that you feel would be helpful to SummaCare to support your position</a:t>
            </a:r>
            <a:endParaRPr lang="en-US" sz="2000" dirty="0"/>
          </a:p>
          <a:p>
            <a:pPr marL="182880" lvl="1" indent="0">
              <a:buNone/>
            </a:pPr>
            <a:endParaRPr lang="en-US" sz="2000" dirty="0"/>
          </a:p>
        </p:txBody>
      </p:sp>
      <p:sp>
        <p:nvSpPr>
          <p:cNvPr id="3" name="Slide Number Placeholder 2"/>
          <p:cNvSpPr>
            <a:spLocks noGrp="1"/>
          </p:cNvSpPr>
          <p:nvPr>
            <p:ph type="sldNum" sz="quarter" idx="14"/>
          </p:nvPr>
        </p:nvSpPr>
        <p:spPr/>
        <p:txBody>
          <a:bodyPr/>
          <a:lstStyle/>
          <a:p>
            <a:fld id="{5E8BC936-0928-C346-B13E-04BD58031644}" type="slidenum">
              <a:rPr lang="en-US" smtClean="0"/>
              <a:pPr/>
              <a:t>33</a:t>
            </a:fld>
            <a:endParaRPr lang="en-US" dirty="0"/>
          </a:p>
        </p:txBody>
      </p:sp>
      <p:sp>
        <p:nvSpPr>
          <p:cNvPr id="4" name="Title 3"/>
          <p:cNvSpPr>
            <a:spLocks noGrp="1"/>
          </p:cNvSpPr>
          <p:nvPr>
            <p:ph type="title"/>
          </p:nvPr>
        </p:nvSpPr>
        <p:spPr/>
        <p:txBody>
          <a:bodyPr/>
          <a:lstStyle/>
          <a:p>
            <a:r>
              <a:rPr lang="en-US" sz="3400" dirty="0" smtClean="0"/>
              <a:t>Suggested Best Practices for Grievances</a:t>
            </a:r>
            <a:endParaRPr lang="en-US" sz="3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963960"/>
            <a:ext cx="2794000" cy="1571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46540755"/>
      </p:ext>
    </p:extLst>
  </p:cSld>
  <p:clrMapOvr>
    <a:masterClrMapping/>
  </p:clrMapOvr>
  <mc:AlternateContent xmlns:mc="http://schemas.openxmlformats.org/markup-compatibility/2006" xmlns:p14="http://schemas.microsoft.com/office/powerpoint/2010/main">
    <mc:Choice Requires="p14">
      <p:transition spd="slow" p14:dur="2000" advTm="270"/>
    </mc:Choice>
    <mc:Fallback xmlns="">
      <p:transition spd="slow" advTm="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Provider Support Services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98023984"/>
      </p:ext>
    </p:extLst>
  </p:cSld>
  <p:clrMapOvr>
    <a:masterClrMapping/>
  </p:clrMapOvr>
  <mc:AlternateContent xmlns:mc="http://schemas.openxmlformats.org/markup-compatibility/2006" xmlns:p14="http://schemas.microsoft.com/office/powerpoint/2010/main">
    <mc:Choice Requires="p14">
      <p:transition spd="slow" p14:dur="2000" advTm="281"/>
    </mc:Choice>
    <mc:Fallback xmlns="">
      <p:transition spd="slow" advTm="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Provider Support Services</a:t>
            </a:r>
            <a:endParaRPr lang="en-US" sz="3400" dirty="0"/>
          </a:p>
        </p:txBody>
      </p:sp>
      <p:sp>
        <p:nvSpPr>
          <p:cNvPr id="3" name="Content Placeholder 2"/>
          <p:cNvSpPr>
            <a:spLocks noGrp="1"/>
          </p:cNvSpPr>
          <p:nvPr>
            <p:ph idx="1"/>
          </p:nvPr>
        </p:nvSpPr>
        <p:spPr>
          <a:xfrm>
            <a:off x="457200" y="1371598"/>
            <a:ext cx="8229600" cy="4770409"/>
          </a:xfrm>
        </p:spPr>
        <p:txBody>
          <a:bodyPr/>
          <a:lstStyle/>
          <a:p>
            <a:pPr marL="0" indent="0">
              <a:buNone/>
            </a:pPr>
            <a:r>
              <a:rPr lang="en-US" sz="2200" b="1" dirty="0" smtClean="0">
                <a:solidFill>
                  <a:schemeClr val="tx2"/>
                </a:solidFill>
              </a:rPr>
              <a:t>Contact Provider Support Services</a:t>
            </a:r>
          </a:p>
          <a:p>
            <a:r>
              <a:rPr lang="en-US" sz="2200" dirty="0" smtClean="0"/>
              <a:t>Phone: </a:t>
            </a:r>
            <a:r>
              <a:rPr lang="en-US" sz="2200" b="1" dirty="0" smtClean="0"/>
              <a:t>330.996.8400</a:t>
            </a:r>
            <a:r>
              <a:rPr lang="en-US" sz="2200" dirty="0" smtClean="0"/>
              <a:t> or toll-free </a:t>
            </a:r>
            <a:r>
              <a:rPr lang="en-US" sz="2200" b="1" dirty="0" smtClean="0"/>
              <a:t>800.996.8401</a:t>
            </a:r>
          </a:p>
          <a:p>
            <a:pPr lvl="1"/>
            <a:r>
              <a:rPr lang="en-US" sz="2200" dirty="0" smtClean="0"/>
              <a:t>Hours: 8:00am – 5:00pm Monday through Friday</a:t>
            </a:r>
          </a:p>
          <a:p>
            <a:pPr lvl="2"/>
            <a:r>
              <a:rPr lang="en-US" sz="2200" dirty="0" smtClean="0"/>
              <a:t>Prompts:</a:t>
            </a:r>
          </a:p>
          <a:p>
            <a:pPr marL="891540" lvl="3" indent="-342900">
              <a:buFont typeface="+mj-lt"/>
              <a:buAutoNum type="arabicPeriod"/>
            </a:pPr>
            <a:r>
              <a:rPr lang="en-US" sz="2200" dirty="0" smtClean="0"/>
              <a:t>Pharmacy</a:t>
            </a:r>
          </a:p>
          <a:p>
            <a:pPr marL="891540" lvl="3" indent="-342900">
              <a:buFont typeface="+mj-lt"/>
              <a:buAutoNum type="arabicPeriod"/>
            </a:pPr>
            <a:r>
              <a:rPr lang="en-US" sz="2200" dirty="0" smtClean="0"/>
              <a:t>To obtain prior authorizations</a:t>
            </a:r>
          </a:p>
          <a:p>
            <a:pPr marL="891540" lvl="3" indent="-342900">
              <a:buFont typeface="+mj-lt"/>
              <a:buAutoNum type="arabicPeriod"/>
            </a:pPr>
            <a:r>
              <a:rPr lang="en-US" sz="2200" dirty="0" smtClean="0"/>
              <a:t>Mailing address, EDI </a:t>
            </a:r>
            <a:r>
              <a:rPr lang="en-US" sz="2200" dirty="0" err="1" smtClean="0"/>
              <a:t>payor</a:t>
            </a:r>
            <a:r>
              <a:rPr lang="en-US" sz="2200" dirty="0" smtClean="0"/>
              <a:t> ID, timely filing limits</a:t>
            </a:r>
          </a:p>
          <a:p>
            <a:pPr marL="891540" lvl="3" indent="-342900">
              <a:buFont typeface="+mj-lt"/>
              <a:buAutoNum type="arabicPeriod"/>
            </a:pPr>
            <a:r>
              <a:rPr lang="en-US" sz="2200" dirty="0" smtClean="0"/>
              <a:t>Authorizations, Benefits, Eligibility (ABE)</a:t>
            </a:r>
          </a:p>
          <a:p>
            <a:pPr marL="891540" lvl="3" indent="-342900">
              <a:buFont typeface="+mj-lt"/>
              <a:buAutoNum type="arabicPeriod"/>
            </a:pPr>
            <a:r>
              <a:rPr lang="en-US" sz="2200" dirty="0" smtClean="0"/>
              <a:t>Claim Status and All Other Requests (R&amp;R)</a:t>
            </a:r>
          </a:p>
          <a:p>
            <a:pPr marL="891540" lvl="3" indent="-342900">
              <a:buFont typeface="+mj-lt"/>
              <a:buAutoNum type="arabicPeriod"/>
            </a:pPr>
            <a:r>
              <a:rPr lang="en-US" sz="2200" dirty="0" smtClean="0"/>
              <a:t>Provider Engagement Specialists</a:t>
            </a:r>
          </a:p>
          <a:p>
            <a:r>
              <a:rPr lang="en-US" sz="2200" dirty="0" smtClean="0"/>
              <a:t>Email: </a:t>
            </a:r>
            <a:r>
              <a:rPr lang="en-US" sz="2200" b="1" dirty="0" smtClean="0">
                <a:hlinkClick r:id="rId4"/>
              </a:rPr>
              <a:t>contactproviderservices@summacare.com</a:t>
            </a:r>
            <a:endParaRPr lang="en-US" sz="2200" b="1" dirty="0" smtClean="0"/>
          </a:p>
          <a:p>
            <a:r>
              <a:rPr lang="en-US" sz="2200" dirty="0" smtClean="0"/>
              <a:t>Fax: </a:t>
            </a:r>
            <a:r>
              <a:rPr lang="en-US" sz="2200" b="1" dirty="0" smtClean="0"/>
              <a:t>330.996.8490</a:t>
            </a:r>
            <a:endParaRPr lang="en-US" sz="2200" b="1" dirty="0"/>
          </a:p>
        </p:txBody>
      </p:sp>
      <p:sp>
        <p:nvSpPr>
          <p:cNvPr id="4" name="Slide Number Placeholder 3"/>
          <p:cNvSpPr>
            <a:spLocks noGrp="1"/>
          </p:cNvSpPr>
          <p:nvPr>
            <p:ph type="sldNum" sz="quarter" idx="12"/>
          </p:nvPr>
        </p:nvSpPr>
        <p:spPr/>
        <p:txBody>
          <a:bodyPr/>
          <a:lstStyle/>
          <a:p>
            <a:fld id="{5E8BC936-0928-C346-B13E-04BD58031644}" type="slidenum">
              <a:rPr lang="en-US" smtClean="0"/>
              <a:pPr/>
              <a:t>35</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29397152"/>
      </p:ext>
    </p:extLst>
  </p:cSld>
  <p:clrMapOvr>
    <a:masterClrMapping/>
  </p:clrMapOvr>
  <mc:AlternateContent xmlns:mc="http://schemas.openxmlformats.org/markup-compatibility/2006" xmlns:p14="http://schemas.microsoft.com/office/powerpoint/2010/main">
    <mc:Choice Requires="p14">
      <p:transition spd="slow" p14:dur="2000" advTm="308"/>
    </mc:Choice>
    <mc:Fallback xmlns="">
      <p:transition spd="slow" advTm="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Provider Engagement Specialists</a:t>
            </a:r>
            <a:endParaRPr lang="en-US" sz="3400" dirty="0"/>
          </a:p>
        </p:txBody>
      </p:sp>
      <p:sp>
        <p:nvSpPr>
          <p:cNvPr id="3" name="Content Placeholder 2"/>
          <p:cNvSpPr>
            <a:spLocks noGrp="1"/>
          </p:cNvSpPr>
          <p:nvPr>
            <p:ph idx="1"/>
          </p:nvPr>
        </p:nvSpPr>
        <p:spPr>
          <a:xfrm>
            <a:off x="457200" y="1371598"/>
            <a:ext cx="8229600" cy="4787661"/>
          </a:xfrm>
        </p:spPr>
        <p:txBody>
          <a:bodyPr/>
          <a:lstStyle/>
          <a:p>
            <a:pPr marL="0" indent="0">
              <a:buNone/>
            </a:pPr>
            <a:r>
              <a:rPr lang="en-US" sz="2200" dirty="0" smtClean="0"/>
              <a:t>Provider Engagement Specialists are responsible for providing education and training with the SummaCare provider network.  Additional services include: </a:t>
            </a:r>
          </a:p>
          <a:p>
            <a:r>
              <a:rPr lang="en-US" sz="2200" dirty="0" smtClean="0"/>
              <a:t>In-office provider orientations</a:t>
            </a:r>
          </a:p>
          <a:p>
            <a:r>
              <a:rPr lang="en-US" sz="2200" dirty="0" smtClean="0"/>
              <a:t>Access and training to Plan Central, SummaCare's benefit-specific web portal</a:t>
            </a:r>
          </a:p>
          <a:p>
            <a:r>
              <a:rPr lang="en-US" sz="2200" dirty="0" smtClean="0"/>
              <a:t>Assistance with resolving complex claim issues</a:t>
            </a:r>
          </a:p>
          <a:p>
            <a:r>
              <a:rPr lang="en-US" sz="2200" dirty="0" smtClean="0"/>
              <a:t>Provider changes</a:t>
            </a:r>
          </a:p>
          <a:p>
            <a:r>
              <a:rPr lang="en-US" sz="2200" dirty="0" smtClean="0"/>
              <a:t>Researching and resolving provider contract issues</a:t>
            </a:r>
          </a:p>
          <a:p>
            <a:r>
              <a:rPr lang="en-US" sz="2200" dirty="0" smtClean="0"/>
              <a:t>Hosting provider seminars</a:t>
            </a:r>
          </a:p>
          <a:p>
            <a:pPr marL="0" indent="0">
              <a:buNone/>
            </a:pPr>
            <a:endParaRPr lang="en-US" sz="2200" dirty="0" smtClean="0"/>
          </a:p>
          <a:p>
            <a:pPr marL="0" indent="0">
              <a:buNone/>
            </a:pPr>
            <a:r>
              <a:rPr lang="en-US" sz="2200" b="1" dirty="0" smtClean="0">
                <a:solidFill>
                  <a:schemeClr val="tx2"/>
                </a:solidFill>
              </a:rPr>
              <a:t>Our goal is to build a lasting relationship between your office and SummaCare.  </a:t>
            </a:r>
          </a:p>
          <a:p>
            <a:endParaRPr lang="en-US" sz="2200" dirty="0"/>
          </a:p>
        </p:txBody>
      </p:sp>
      <p:sp>
        <p:nvSpPr>
          <p:cNvPr id="4" name="Slide Number Placeholder 3"/>
          <p:cNvSpPr>
            <a:spLocks noGrp="1"/>
          </p:cNvSpPr>
          <p:nvPr>
            <p:ph type="sldNum" sz="quarter" idx="12"/>
          </p:nvPr>
        </p:nvSpPr>
        <p:spPr/>
        <p:txBody>
          <a:bodyPr/>
          <a:lstStyle/>
          <a:p>
            <a:fld id="{5E8BC936-0928-C346-B13E-04BD58031644}" type="slidenum">
              <a:rPr lang="en-US" smtClean="0"/>
              <a:pPr/>
              <a:t>36</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07219156"/>
      </p:ext>
    </p:extLst>
  </p:cSld>
  <p:clrMapOvr>
    <a:masterClrMapping/>
  </p:clrMapOvr>
  <mc:AlternateContent xmlns:mc="http://schemas.openxmlformats.org/markup-compatibility/2006" xmlns:p14="http://schemas.microsoft.com/office/powerpoint/2010/main">
    <mc:Choice Requires="p14">
      <p:transition spd="slow" p14:dur="2000" advTm="286"/>
    </mc:Choice>
    <mc:Fallback xmlns="">
      <p:transition spd="slow" advTm="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2072126"/>
            <a:ext cx="5669280" cy="1483836"/>
          </a:xfrm>
        </p:spPr>
        <p:txBody>
          <a:bodyPr/>
          <a:lstStyle/>
          <a:p>
            <a:r>
              <a:rPr lang="en-US" dirty="0" smtClean="0"/>
              <a:t>Provider Portal</a:t>
            </a:r>
            <a:endParaRPr lang="en-US" dirty="0"/>
          </a:p>
        </p:txBody>
      </p:sp>
    </p:spTree>
    <p:extLst>
      <p:ext uri="{BB962C8B-B14F-4D97-AF65-F5344CB8AC3E}">
        <p14:creationId xmlns:p14="http://schemas.microsoft.com/office/powerpoint/2010/main" val="264104821"/>
      </p:ext>
    </p:extLst>
  </p:cSld>
  <p:clrMapOvr>
    <a:masterClrMapping/>
  </p:clrMapOvr>
  <mc:AlternateContent xmlns:mc="http://schemas.openxmlformats.org/markup-compatibility/2006" xmlns:p14="http://schemas.microsoft.com/office/powerpoint/2010/main">
    <mc:Choice Requires="p14">
      <p:transition spd="slow" p14:dur="2000" advTm="274"/>
    </mc:Choice>
    <mc:Fallback xmlns="">
      <p:transition spd="slow" advTm="27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5" y="457200"/>
            <a:ext cx="8229600" cy="768096"/>
          </a:xfrm>
        </p:spPr>
        <p:txBody>
          <a:bodyPr/>
          <a:lstStyle/>
          <a:p>
            <a:r>
              <a:rPr lang="en-US" sz="3400" dirty="0" smtClean="0"/>
              <a:t>SummaCare Provider Portal</a:t>
            </a:r>
            <a:br>
              <a:rPr lang="en-US" sz="3400" dirty="0" smtClean="0"/>
            </a:br>
            <a:r>
              <a:rPr lang="en-US" sz="2800" u="sng" dirty="0" smtClean="0">
                <a:solidFill>
                  <a:schemeClr val="tx2"/>
                </a:solidFill>
              </a:rPr>
              <a:t>www.summacare.com</a:t>
            </a:r>
            <a:endParaRPr lang="en-US" sz="2800" u="sng" dirty="0">
              <a:solidFill>
                <a:schemeClr val="tx2"/>
              </a:solidFill>
            </a:endParaRPr>
          </a:p>
        </p:txBody>
      </p:sp>
      <p:sp>
        <p:nvSpPr>
          <p:cNvPr id="3" name="Content Placeholder 2"/>
          <p:cNvSpPr>
            <a:spLocks noGrp="1"/>
          </p:cNvSpPr>
          <p:nvPr>
            <p:ph idx="1"/>
          </p:nvPr>
        </p:nvSpPr>
        <p:spPr>
          <a:xfrm>
            <a:off x="457200" y="1565564"/>
            <a:ext cx="8229600" cy="5094029"/>
          </a:xfrm>
        </p:spPr>
        <p:txBody>
          <a:bodyPr/>
          <a:lstStyle/>
          <a:p>
            <a:pPr marL="0" indent="0">
              <a:buNone/>
            </a:pPr>
            <a:r>
              <a:rPr lang="en-US" b="1" dirty="0" smtClean="0">
                <a:solidFill>
                  <a:schemeClr val="tx2"/>
                </a:solidFill>
              </a:rPr>
              <a:t>You can find these and many other resources on website under the </a:t>
            </a:r>
            <a:r>
              <a:rPr lang="en-US" b="1" dirty="0" smtClean="0">
                <a:solidFill>
                  <a:srgbClr val="FF0000"/>
                </a:solidFill>
              </a:rPr>
              <a:t>Providers</a:t>
            </a:r>
            <a:r>
              <a:rPr lang="en-US" b="1" dirty="0" smtClean="0">
                <a:solidFill>
                  <a:schemeClr val="tx2"/>
                </a:solidFill>
              </a:rPr>
              <a:t> Section.  Please check back often for new information and updates.</a:t>
            </a:r>
          </a:p>
          <a:p>
            <a:r>
              <a:rPr lang="en-US" dirty="0" smtClean="0">
                <a:solidFill>
                  <a:schemeClr val="tx2"/>
                </a:solidFill>
              </a:rPr>
              <a:t>Access to Plan Central</a:t>
            </a:r>
          </a:p>
          <a:p>
            <a:r>
              <a:rPr lang="en-US" dirty="0" smtClean="0">
                <a:solidFill>
                  <a:schemeClr val="tx2"/>
                </a:solidFill>
              </a:rPr>
              <a:t>Become a Network Provider</a:t>
            </a:r>
          </a:p>
          <a:p>
            <a:r>
              <a:rPr lang="en-US" dirty="0" err="1" smtClean="0">
                <a:solidFill>
                  <a:schemeClr val="tx2"/>
                </a:solidFill>
              </a:rPr>
              <a:t>BetterDoctor</a:t>
            </a:r>
            <a:endParaRPr lang="en-US" dirty="0" smtClean="0">
              <a:solidFill>
                <a:schemeClr val="tx2"/>
              </a:solidFill>
            </a:endParaRPr>
          </a:p>
          <a:p>
            <a:r>
              <a:rPr lang="en-US" dirty="0" smtClean="0">
                <a:solidFill>
                  <a:schemeClr val="tx2"/>
                </a:solidFill>
              </a:rPr>
              <a:t>EDI &amp; HIPPA</a:t>
            </a:r>
          </a:p>
          <a:p>
            <a:r>
              <a:rPr lang="en-US" dirty="0" smtClean="0">
                <a:solidFill>
                  <a:schemeClr val="tx2"/>
                </a:solidFill>
              </a:rPr>
              <a:t>Find a Network Provider</a:t>
            </a:r>
          </a:p>
          <a:p>
            <a:r>
              <a:rPr lang="en-US" dirty="0" smtClean="0">
                <a:solidFill>
                  <a:schemeClr val="tx2"/>
                </a:solidFill>
              </a:rPr>
              <a:t>Health Services</a:t>
            </a:r>
          </a:p>
          <a:p>
            <a:r>
              <a:rPr lang="en-US" dirty="0" smtClean="0">
                <a:solidFill>
                  <a:schemeClr val="tx2"/>
                </a:solidFill>
              </a:rPr>
              <a:t>Clinical Practice Guidelines</a:t>
            </a:r>
          </a:p>
          <a:p>
            <a:r>
              <a:rPr lang="en-US" dirty="0" smtClean="0">
                <a:solidFill>
                  <a:schemeClr val="tx2"/>
                </a:solidFill>
              </a:rPr>
              <a:t>Quality Management</a:t>
            </a:r>
          </a:p>
          <a:p>
            <a:r>
              <a:rPr lang="en-US" dirty="0" smtClean="0">
                <a:solidFill>
                  <a:schemeClr val="tx2"/>
                </a:solidFill>
              </a:rPr>
              <a:t>Provider Manual</a:t>
            </a:r>
          </a:p>
          <a:p>
            <a:r>
              <a:rPr lang="en-US" dirty="0" smtClean="0">
                <a:solidFill>
                  <a:schemeClr val="tx2"/>
                </a:solidFill>
              </a:rPr>
              <a:t>Provider Policies</a:t>
            </a:r>
          </a:p>
          <a:p>
            <a:r>
              <a:rPr lang="en-US" dirty="0" smtClean="0">
                <a:solidFill>
                  <a:schemeClr val="tx2"/>
                </a:solidFill>
              </a:rPr>
              <a:t>Pharmacy Management</a:t>
            </a:r>
          </a:p>
          <a:p>
            <a:r>
              <a:rPr lang="en-US" dirty="0" smtClean="0">
                <a:solidFill>
                  <a:schemeClr val="tx2"/>
                </a:solidFill>
              </a:rPr>
              <a:t>Provider News</a:t>
            </a:r>
          </a:p>
          <a:p>
            <a:r>
              <a:rPr lang="en-US" dirty="0" smtClean="0">
                <a:solidFill>
                  <a:schemeClr val="tx2"/>
                </a:solidFill>
              </a:rPr>
              <a:t>Provider Education</a:t>
            </a:r>
          </a:p>
          <a:p>
            <a:r>
              <a:rPr lang="en-US" dirty="0" smtClean="0">
                <a:solidFill>
                  <a:schemeClr val="tx2"/>
                </a:solidFill>
              </a:rPr>
              <a:t>Vendors Serving SummaCare Providers</a:t>
            </a:r>
            <a:r>
              <a:rPr lang="en-US" sz="2000" dirty="0" smtClean="0"/>
              <a:t> </a:t>
            </a:r>
            <a:endParaRPr lang="en-US" sz="2000" dirty="0"/>
          </a:p>
          <a:p>
            <a:pPr lvl="0"/>
            <a:endParaRPr lang="en-US" sz="2000" dirty="0"/>
          </a:p>
        </p:txBody>
      </p:sp>
      <p:pic>
        <p:nvPicPr>
          <p:cNvPr id="4" name="Picture 3"/>
          <p:cNvPicPr>
            <a:picLocks noChangeAspect="1"/>
          </p:cNvPicPr>
          <p:nvPr/>
        </p:nvPicPr>
        <p:blipFill>
          <a:blip r:embed="rId6"/>
          <a:stretch>
            <a:fillRect/>
          </a:stretch>
        </p:blipFill>
        <p:spPr>
          <a:xfrm>
            <a:off x="3374380" y="2175164"/>
            <a:ext cx="5312420" cy="39208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05534190"/>
      </p:ext>
    </p:extLst>
  </p:cSld>
  <p:clrMapOvr>
    <a:masterClrMapping/>
  </p:clrMapOvr>
  <mc:AlternateContent xmlns:mc="http://schemas.openxmlformats.org/markup-compatibility/2006" xmlns:p14="http://schemas.microsoft.com/office/powerpoint/2010/main">
    <mc:Choice Requires="p14">
      <p:transition spd="slow" p14:dur="2000" advTm="269"/>
    </mc:Choice>
    <mc:Fallback xmlns="">
      <p:transition spd="slow" advTm="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04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0" y="457200"/>
            <a:ext cx="8229600" cy="768096"/>
          </a:xfrm>
        </p:spPr>
        <p:txBody>
          <a:bodyPr/>
          <a:lstStyle/>
          <a:p>
            <a:r>
              <a:rPr lang="en-US" sz="3400" dirty="0" smtClean="0"/>
              <a:t>SummaCare Provider Portal</a:t>
            </a:r>
            <a:r>
              <a:rPr lang="en-US" sz="3400" dirty="0"/>
              <a:t/>
            </a:r>
            <a:br>
              <a:rPr lang="en-US" sz="3400" dirty="0"/>
            </a:br>
            <a:r>
              <a:rPr lang="en-US" sz="2800" u="sng" dirty="0" smtClean="0">
                <a:solidFill>
                  <a:schemeClr val="tx2"/>
                </a:solidFill>
              </a:rPr>
              <a:t>Plan Central</a:t>
            </a:r>
            <a:endParaRPr lang="en-US" sz="2800" u="sng" dirty="0">
              <a:solidFill>
                <a:schemeClr val="tx2"/>
              </a:solidFill>
            </a:endParaRPr>
          </a:p>
        </p:txBody>
      </p:sp>
      <p:sp>
        <p:nvSpPr>
          <p:cNvPr id="3" name="Content Placeholder 2"/>
          <p:cNvSpPr>
            <a:spLocks noGrp="1"/>
          </p:cNvSpPr>
          <p:nvPr>
            <p:ph idx="1"/>
          </p:nvPr>
        </p:nvSpPr>
        <p:spPr>
          <a:xfrm>
            <a:off x="221673" y="1311561"/>
            <a:ext cx="8756071" cy="5348032"/>
          </a:xfrm>
        </p:spPr>
        <p:txBody>
          <a:bodyPr/>
          <a:lstStyle/>
          <a:p>
            <a:pPr marL="0" indent="0">
              <a:buNone/>
            </a:pPr>
            <a:endParaRPr lang="en-US" sz="1900" b="1" dirty="0" smtClean="0"/>
          </a:p>
          <a:p>
            <a:pPr marL="0" indent="0">
              <a:buNone/>
            </a:pPr>
            <a:r>
              <a:rPr lang="en-US" sz="2000" b="1" dirty="0" smtClean="0">
                <a:solidFill>
                  <a:schemeClr val="tx2"/>
                </a:solidFill>
              </a:rPr>
              <a:t>Online </a:t>
            </a:r>
            <a:r>
              <a:rPr lang="en-US" sz="2000" b="1" dirty="0">
                <a:solidFill>
                  <a:schemeClr val="tx2"/>
                </a:solidFill>
              </a:rPr>
              <a:t>access </a:t>
            </a:r>
            <a:r>
              <a:rPr lang="en-US" sz="2000" b="1" dirty="0" smtClean="0">
                <a:solidFill>
                  <a:schemeClr val="tx2"/>
                </a:solidFill>
              </a:rPr>
              <a:t>to review </a:t>
            </a:r>
            <a:r>
              <a:rPr lang="en-US" sz="2000" b="1" dirty="0">
                <a:solidFill>
                  <a:schemeClr val="tx2"/>
                </a:solidFill>
              </a:rPr>
              <a:t>pertinent </a:t>
            </a:r>
            <a:r>
              <a:rPr lang="en-US" sz="2000" b="1" dirty="0" smtClean="0">
                <a:solidFill>
                  <a:schemeClr val="tx2"/>
                </a:solidFill>
              </a:rPr>
              <a:t>member, benefit and claim </a:t>
            </a:r>
            <a:r>
              <a:rPr lang="en-US" sz="2000" b="1" dirty="0">
                <a:solidFill>
                  <a:schemeClr val="tx2"/>
                </a:solidFill>
              </a:rPr>
              <a:t>information</a:t>
            </a:r>
            <a:r>
              <a:rPr lang="en-US" sz="2000" b="1" dirty="0" smtClean="0">
                <a:solidFill>
                  <a:schemeClr val="tx2"/>
                </a:solidFill>
              </a:rPr>
              <a:t>:</a:t>
            </a:r>
            <a:endParaRPr lang="en-US" sz="2000" dirty="0">
              <a:solidFill>
                <a:schemeClr val="tx2"/>
              </a:solidFill>
            </a:endParaRPr>
          </a:p>
          <a:p>
            <a:pPr lvl="0"/>
            <a:r>
              <a:rPr lang="en-US" sz="1700" b="1" dirty="0" smtClean="0">
                <a:solidFill>
                  <a:schemeClr val="tx2"/>
                </a:solidFill>
              </a:rPr>
              <a:t>Eligibility:</a:t>
            </a:r>
            <a:r>
              <a:rPr lang="en-US" sz="1700" dirty="0" smtClean="0">
                <a:solidFill>
                  <a:schemeClr val="tx2"/>
                </a:solidFill>
              </a:rPr>
              <a:t> </a:t>
            </a:r>
            <a:r>
              <a:rPr lang="en-US" sz="1700" dirty="0">
                <a:solidFill>
                  <a:schemeClr val="tx2"/>
                </a:solidFill>
              </a:rPr>
              <a:t>allow providers </a:t>
            </a:r>
            <a:r>
              <a:rPr lang="en-US" sz="1700" dirty="0" smtClean="0">
                <a:solidFill>
                  <a:schemeClr val="tx2"/>
                </a:solidFill>
              </a:rPr>
              <a:t>to search </a:t>
            </a:r>
            <a:r>
              <a:rPr lang="en-US" sz="1700" dirty="0">
                <a:solidFill>
                  <a:schemeClr val="tx2"/>
                </a:solidFill>
              </a:rPr>
              <a:t>up to 35 members at once</a:t>
            </a:r>
          </a:p>
          <a:p>
            <a:pPr lvl="0"/>
            <a:r>
              <a:rPr lang="en-US" sz="1700" b="1" dirty="0">
                <a:solidFill>
                  <a:schemeClr val="tx2"/>
                </a:solidFill>
              </a:rPr>
              <a:t>Family </a:t>
            </a:r>
            <a:r>
              <a:rPr lang="en-US" sz="1700" b="1" dirty="0" smtClean="0">
                <a:solidFill>
                  <a:schemeClr val="tx2"/>
                </a:solidFill>
              </a:rPr>
              <a:t>Summary: </a:t>
            </a:r>
            <a:r>
              <a:rPr lang="en-US" sz="1700" dirty="0">
                <a:solidFill>
                  <a:schemeClr val="tx2"/>
                </a:solidFill>
              </a:rPr>
              <a:t>lists all family members enrolled on the </a:t>
            </a:r>
            <a:r>
              <a:rPr lang="en-US" sz="1700" dirty="0" smtClean="0">
                <a:solidFill>
                  <a:schemeClr val="tx2"/>
                </a:solidFill>
              </a:rPr>
              <a:t>plan</a:t>
            </a:r>
          </a:p>
          <a:p>
            <a:pPr lvl="0"/>
            <a:r>
              <a:rPr lang="en-US" sz="1700" b="1" dirty="0" smtClean="0">
                <a:solidFill>
                  <a:schemeClr val="tx2"/>
                </a:solidFill>
              </a:rPr>
              <a:t>Coordination </a:t>
            </a:r>
            <a:r>
              <a:rPr lang="en-US" sz="1700" b="1" dirty="0">
                <a:solidFill>
                  <a:schemeClr val="tx2"/>
                </a:solidFill>
              </a:rPr>
              <a:t>of Benefits </a:t>
            </a:r>
            <a:r>
              <a:rPr lang="en-US" sz="1700" b="1" dirty="0" smtClean="0">
                <a:solidFill>
                  <a:schemeClr val="tx2"/>
                </a:solidFill>
              </a:rPr>
              <a:t>Status: </a:t>
            </a:r>
            <a:r>
              <a:rPr lang="en-US" sz="1700" dirty="0">
                <a:solidFill>
                  <a:schemeClr val="tx2"/>
                </a:solidFill>
              </a:rPr>
              <a:t>shows </a:t>
            </a:r>
            <a:r>
              <a:rPr lang="en-US" sz="1700" dirty="0" smtClean="0">
                <a:solidFill>
                  <a:schemeClr val="tx2"/>
                </a:solidFill>
              </a:rPr>
              <a:t>whether SummaCare is the primary or </a:t>
            </a:r>
            <a:r>
              <a:rPr lang="en-US" sz="1700" dirty="0">
                <a:solidFill>
                  <a:schemeClr val="tx2"/>
                </a:solidFill>
              </a:rPr>
              <a:t>secondary payor</a:t>
            </a:r>
          </a:p>
          <a:p>
            <a:pPr lvl="0"/>
            <a:r>
              <a:rPr lang="en-US" sz="1700" b="1" dirty="0" smtClean="0">
                <a:solidFill>
                  <a:schemeClr val="tx2"/>
                </a:solidFill>
              </a:rPr>
              <a:t>Benefits: </a:t>
            </a:r>
            <a:r>
              <a:rPr lang="en-US" sz="1700" dirty="0">
                <a:solidFill>
                  <a:schemeClr val="tx2"/>
                </a:solidFill>
              </a:rPr>
              <a:t>view copay/coinsurance/deductible and additional plan details</a:t>
            </a:r>
          </a:p>
          <a:p>
            <a:pPr lvl="0"/>
            <a:r>
              <a:rPr lang="en-US" sz="1700" b="1" dirty="0">
                <a:solidFill>
                  <a:schemeClr val="tx2"/>
                </a:solidFill>
              </a:rPr>
              <a:t>Benefit </a:t>
            </a:r>
            <a:r>
              <a:rPr lang="en-US" sz="1700" b="1" dirty="0" smtClean="0">
                <a:solidFill>
                  <a:schemeClr val="tx2"/>
                </a:solidFill>
              </a:rPr>
              <a:t>Accumulators: </a:t>
            </a:r>
            <a:r>
              <a:rPr lang="en-US" sz="1700" dirty="0">
                <a:solidFill>
                  <a:schemeClr val="tx2"/>
                </a:solidFill>
              </a:rPr>
              <a:t>see how much</a:t>
            </a:r>
            <a:r>
              <a:rPr lang="en-US" sz="1700" b="1" dirty="0">
                <a:solidFill>
                  <a:schemeClr val="tx2"/>
                </a:solidFill>
              </a:rPr>
              <a:t> </a:t>
            </a:r>
            <a:r>
              <a:rPr lang="en-US" sz="1700" dirty="0">
                <a:solidFill>
                  <a:schemeClr val="tx2"/>
                </a:solidFill>
              </a:rPr>
              <a:t>has been applied to the deductible or out of </a:t>
            </a:r>
            <a:r>
              <a:rPr lang="en-US" sz="1700" dirty="0" smtClean="0">
                <a:solidFill>
                  <a:schemeClr val="tx2"/>
                </a:solidFill>
              </a:rPr>
              <a:t>pocket</a:t>
            </a:r>
          </a:p>
          <a:p>
            <a:pPr lvl="0"/>
            <a:r>
              <a:rPr lang="en-US" sz="1700" b="1" dirty="0" smtClean="0">
                <a:solidFill>
                  <a:schemeClr val="tx2"/>
                </a:solidFill>
              </a:rPr>
              <a:t>Claim Status/History: </a:t>
            </a:r>
            <a:r>
              <a:rPr lang="en-US" sz="1700" dirty="0">
                <a:solidFill>
                  <a:schemeClr val="tx2"/>
                </a:solidFill>
              </a:rPr>
              <a:t>review the status of claims that were submitted by your </a:t>
            </a:r>
            <a:r>
              <a:rPr lang="en-US" sz="1700" dirty="0" smtClean="0">
                <a:solidFill>
                  <a:schemeClr val="tx2"/>
                </a:solidFill>
              </a:rPr>
              <a:t>office</a:t>
            </a:r>
          </a:p>
          <a:p>
            <a:r>
              <a:rPr lang="en-US" sz="1700" b="1" dirty="0">
                <a:solidFill>
                  <a:schemeClr val="tx2"/>
                </a:solidFill>
              </a:rPr>
              <a:t>Claim Entry: </a:t>
            </a:r>
            <a:r>
              <a:rPr lang="en-US" sz="1700" dirty="0">
                <a:solidFill>
                  <a:schemeClr val="tx2"/>
                </a:solidFill>
              </a:rPr>
              <a:t>the ability to submit a claim</a:t>
            </a:r>
          </a:p>
          <a:p>
            <a:pPr lvl="0"/>
            <a:r>
              <a:rPr lang="en-US" sz="1700" b="1" dirty="0">
                <a:solidFill>
                  <a:schemeClr val="tx2"/>
                </a:solidFill>
              </a:rPr>
              <a:t>EOP Access: </a:t>
            </a:r>
            <a:r>
              <a:rPr lang="en-US" sz="1700" dirty="0">
                <a:solidFill>
                  <a:schemeClr val="tx2"/>
                </a:solidFill>
              </a:rPr>
              <a:t>ability to print your Explanation of Payments (EOP)</a:t>
            </a:r>
          </a:p>
          <a:p>
            <a:pPr lvl="0"/>
            <a:r>
              <a:rPr lang="en-US" sz="1700" b="1" dirty="0">
                <a:solidFill>
                  <a:schemeClr val="tx2"/>
                </a:solidFill>
              </a:rPr>
              <a:t>Authorization Inquiry: </a:t>
            </a:r>
            <a:r>
              <a:rPr lang="en-US" sz="1700" dirty="0">
                <a:solidFill>
                  <a:schemeClr val="tx2"/>
                </a:solidFill>
              </a:rPr>
              <a:t>view the status of authorizations for your office</a:t>
            </a:r>
          </a:p>
          <a:p>
            <a:pPr lvl="0"/>
            <a:r>
              <a:rPr lang="en-US" sz="1700" b="1" dirty="0">
                <a:solidFill>
                  <a:schemeClr val="tx2"/>
                </a:solidFill>
              </a:rPr>
              <a:t>Online Authorization Request: </a:t>
            </a:r>
            <a:r>
              <a:rPr lang="en-US" sz="1700" dirty="0">
                <a:solidFill>
                  <a:schemeClr val="tx2"/>
                </a:solidFill>
              </a:rPr>
              <a:t>capabilities for all services</a:t>
            </a:r>
          </a:p>
          <a:p>
            <a:pPr lvl="0"/>
            <a:r>
              <a:rPr lang="en-US" sz="1700" b="1" dirty="0">
                <a:solidFill>
                  <a:schemeClr val="tx2"/>
                </a:solidFill>
              </a:rPr>
              <a:t>Prior Authorization Code Look Up:</a:t>
            </a:r>
            <a:r>
              <a:rPr lang="en-US" sz="1700" dirty="0">
                <a:solidFill>
                  <a:schemeClr val="tx2"/>
                </a:solidFill>
              </a:rPr>
              <a:t> look up CPT/HCPC codes to determine if prior authorization is required</a:t>
            </a:r>
          </a:p>
          <a:p>
            <a:pPr lvl="0"/>
            <a:r>
              <a:rPr lang="en-US" sz="1700" b="1" dirty="0">
                <a:solidFill>
                  <a:schemeClr val="tx2"/>
                </a:solidFill>
              </a:rPr>
              <a:t>CES – Claim Editing Software: </a:t>
            </a:r>
            <a:r>
              <a:rPr lang="en-US" sz="1700" dirty="0">
                <a:solidFill>
                  <a:schemeClr val="tx2"/>
                </a:solidFill>
              </a:rPr>
              <a:t>CES will provide you with the logic for code edits</a:t>
            </a:r>
          </a:p>
          <a:p>
            <a:pPr lvl="0"/>
            <a:r>
              <a:rPr lang="en-US" sz="1700" b="1" dirty="0">
                <a:solidFill>
                  <a:schemeClr val="tx2"/>
                </a:solidFill>
              </a:rPr>
              <a:t>Benefit Balances: </a:t>
            </a:r>
            <a:r>
              <a:rPr lang="en-US" sz="1700" dirty="0">
                <a:solidFill>
                  <a:schemeClr val="tx2"/>
                </a:solidFill>
              </a:rPr>
              <a:t>determine whether a member has used a specific benefit </a:t>
            </a:r>
            <a:r>
              <a:rPr lang="en-US" sz="1700" i="1" dirty="0">
                <a:solidFill>
                  <a:schemeClr val="tx2"/>
                </a:solidFill>
              </a:rPr>
              <a:t>(e.g. vision exam, chiropractic visits, PT/OT</a:t>
            </a:r>
            <a:r>
              <a:rPr lang="en-US" sz="1700" i="1" dirty="0" smtClean="0">
                <a:solidFill>
                  <a:schemeClr val="tx2"/>
                </a:solidFill>
              </a:rPr>
              <a:t>)</a:t>
            </a:r>
          </a:p>
          <a:p>
            <a:pPr lvl="0"/>
            <a:r>
              <a:rPr lang="en-US" sz="1700" b="1" dirty="0" smtClean="0">
                <a:solidFill>
                  <a:srgbClr val="FF0000"/>
                </a:solidFill>
              </a:rPr>
              <a:t>Additional Functions are available</a:t>
            </a:r>
            <a:endParaRPr lang="en-US" sz="1700" b="1" dirty="0">
              <a:solidFill>
                <a:srgbClr val="FF0000"/>
              </a:solidFill>
            </a:endParaRPr>
          </a:p>
          <a:p>
            <a:pPr marL="0" lvl="0" indent="0">
              <a:buNone/>
            </a:pPr>
            <a:endParaRPr lang="en-US" sz="16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84302264"/>
      </p:ext>
    </p:extLst>
  </p:cSld>
  <p:clrMapOvr>
    <a:masterClrMapping/>
  </p:clrMapOvr>
  <mc:AlternateContent xmlns:mc="http://schemas.openxmlformats.org/markup-compatibility/2006" xmlns:p14="http://schemas.microsoft.com/office/powerpoint/2010/main">
    <mc:Choice Requires="p14">
      <p:transition spd="slow" p14:dur="2000" advTm="275"/>
    </mc:Choice>
    <mc:Fallback xmlns="">
      <p:transition spd="slow" advTm="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455089"/>
            <a:ext cx="5669280" cy="1637968"/>
          </a:xfrm>
        </p:spPr>
        <p:txBody>
          <a:bodyPr/>
          <a:lstStyle/>
          <a:p>
            <a:r>
              <a:rPr lang="en-US" dirty="0" smtClean="0"/>
              <a:t> Service Area	</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02368768"/>
      </p:ext>
    </p:extLst>
  </p:cSld>
  <p:clrMapOvr>
    <a:masterClrMapping/>
  </p:clrMapOvr>
  <mc:AlternateContent xmlns:mc="http://schemas.openxmlformats.org/markup-compatibility/2006" xmlns:p14="http://schemas.microsoft.com/office/powerpoint/2010/main">
    <mc:Choice Requires="p14">
      <p:transition spd="slow" p14:dur="2000" advTm="3785"/>
    </mc:Choice>
    <mc:Fallback xmlns="">
      <p:transition spd="slow" advTm="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0" y="457200"/>
            <a:ext cx="8229600" cy="768096"/>
          </a:xfrm>
        </p:spPr>
        <p:txBody>
          <a:bodyPr/>
          <a:lstStyle/>
          <a:p>
            <a:r>
              <a:rPr lang="en-US" sz="3400" dirty="0" smtClean="0"/>
              <a:t>SummaCare Provider Portal</a:t>
            </a:r>
            <a:r>
              <a:rPr lang="en-US" sz="3400" dirty="0"/>
              <a:t/>
            </a:r>
            <a:br>
              <a:rPr lang="en-US" sz="3400" dirty="0"/>
            </a:br>
            <a:r>
              <a:rPr lang="en-US" sz="2800" u="sng" dirty="0" smtClean="0">
                <a:solidFill>
                  <a:schemeClr val="tx2"/>
                </a:solidFill>
              </a:rPr>
              <a:t>Plan Central</a:t>
            </a:r>
            <a:endParaRPr lang="en-US" sz="2800" u="sng" dirty="0">
              <a:solidFill>
                <a:schemeClr val="tx2"/>
              </a:solidFill>
            </a:endParaRPr>
          </a:p>
        </p:txBody>
      </p:sp>
      <p:pic>
        <p:nvPicPr>
          <p:cNvPr id="5" name="Content Placeholder 4"/>
          <p:cNvPicPr>
            <a:picLocks noGrp="1" noChangeAspect="1"/>
          </p:cNvPicPr>
          <p:nvPr>
            <p:ph idx="1"/>
          </p:nvPr>
        </p:nvPicPr>
        <p:blipFill>
          <a:blip r:embed="rId6"/>
          <a:stretch>
            <a:fillRect/>
          </a:stretch>
        </p:blipFill>
        <p:spPr>
          <a:xfrm>
            <a:off x="803562" y="1650050"/>
            <a:ext cx="3297383" cy="4944714"/>
          </a:xfrm>
          <a:prstGeom prst="rect">
            <a:avLst/>
          </a:prstGeom>
        </p:spPr>
      </p:pic>
      <p:sp>
        <p:nvSpPr>
          <p:cNvPr id="4" name="Rectangle 3"/>
          <p:cNvSpPr/>
          <p:nvPr/>
        </p:nvSpPr>
        <p:spPr>
          <a:xfrm>
            <a:off x="4710544" y="1898073"/>
            <a:ext cx="4184073" cy="1200329"/>
          </a:xfrm>
          <a:prstGeom prst="rect">
            <a:avLst/>
          </a:prstGeom>
        </p:spPr>
        <p:txBody>
          <a:bodyPr wrap="square">
            <a:spAutoFit/>
          </a:bodyPr>
          <a:lstStyle/>
          <a:p>
            <a:r>
              <a:rPr lang="en-US" b="1" dirty="0" smtClean="0">
                <a:solidFill>
                  <a:schemeClr val="tx2"/>
                </a:solidFill>
              </a:rPr>
              <a:t>To create a Plan Central account click below.</a:t>
            </a:r>
          </a:p>
          <a:p>
            <a:endParaRPr lang="en-US" b="1" dirty="0">
              <a:solidFill>
                <a:schemeClr val="tx2"/>
              </a:solidFill>
            </a:endParaRPr>
          </a:p>
          <a:p>
            <a:r>
              <a:rPr lang="en-US" b="1" dirty="0" smtClean="0">
                <a:solidFill>
                  <a:schemeClr val="tx2"/>
                </a:solidFill>
              </a:rPr>
              <a:t> </a:t>
            </a:r>
            <a:r>
              <a:rPr lang="en-US" b="1" u="sng" dirty="0" smtClean="0">
                <a:solidFill>
                  <a:schemeClr val="accent2"/>
                </a:solidFill>
              </a:rPr>
              <a:t>P</a:t>
            </a:r>
            <a:r>
              <a:rPr lang="en-US" b="1" dirty="0" smtClean="0">
                <a:solidFill>
                  <a:schemeClr val="accent2"/>
                </a:solidFill>
                <a:hlinkClick r:id="rId7"/>
              </a:rPr>
              <a:t>lan Central Access  </a:t>
            </a:r>
            <a:endParaRPr lang="en-US" b="1" dirty="0">
              <a:solidFill>
                <a:schemeClr val="accent2"/>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90750313"/>
      </p:ext>
    </p:extLst>
  </p:cSld>
  <p:clrMapOvr>
    <a:masterClrMapping/>
  </p:clrMapOvr>
  <mc:AlternateContent xmlns:mc="http://schemas.openxmlformats.org/markup-compatibility/2006" xmlns:p14="http://schemas.microsoft.com/office/powerpoint/2010/main">
    <mc:Choice Requires="p14">
      <p:transition spd="slow" p14:dur="2000" advTm="320"/>
    </mc:Choice>
    <mc:Fallback xmlns="">
      <p:transition spd="slow" advTm="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9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800" y="1896532"/>
            <a:ext cx="6620934" cy="4005503"/>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If you </a:t>
            </a:r>
            <a:r>
              <a:rPr lang="en-US" dirty="0"/>
              <a:t>have questions, please contact your Provider Engagement </a:t>
            </a:r>
            <a:r>
              <a:rPr lang="en-US" dirty="0" smtClean="0"/>
              <a:t>Specialist:</a:t>
            </a:r>
            <a:br>
              <a:rPr lang="en-US" dirty="0" smtClean="0"/>
            </a:br>
            <a:r>
              <a:rPr lang="en-US" dirty="0"/>
              <a:t/>
            </a:r>
            <a:br>
              <a:rPr lang="en-US" dirty="0"/>
            </a:br>
            <a:r>
              <a:rPr lang="en-US" dirty="0" smtClean="0"/>
              <a:t>providerengagement@summacare.com</a:t>
            </a:r>
            <a:r>
              <a:rPr lang="en-US" dirty="0"/>
              <a:t/>
            </a:r>
            <a:br>
              <a:rPr lang="en-US" dirty="0"/>
            </a:br>
            <a:r>
              <a:rPr lang="en-US" dirty="0"/>
              <a:t/>
            </a:r>
            <a:br>
              <a:rPr lang="en-US" dirty="0"/>
            </a:br>
            <a:r>
              <a:rPr lang="en-US" b="1" dirty="0" smtClean="0"/>
              <a:t>800.996.8401</a:t>
            </a:r>
            <a:br>
              <a:rPr lang="en-US" b="1" dirty="0" smtClean="0"/>
            </a:br>
            <a:r>
              <a:rPr lang="en-US" b="1" dirty="0"/>
              <a:t/>
            </a:r>
            <a:br>
              <a:rPr lang="en-US" b="1" dirty="0"/>
            </a:br>
            <a:r>
              <a:rPr lang="en-US" sz="4400" dirty="0">
                <a:solidFill>
                  <a:srgbClr val="003595"/>
                </a:solidFill>
              </a:rPr>
              <a:t/>
            </a:r>
            <a:br>
              <a:rPr lang="en-US" sz="4400" dirty="0">
                <a:solidFill>
                  <a:srgbClr val="003595"/>
                </a:solidFill>
              </a:rPr>
            </a:br>
            <a:r>
              <a:rPr lang="en-US" sz="4400" dirty="0">
                <a:solidFill>
                  <a:srgbClr val="003595"/>
                </a:solidFill>
                <a:latin typeface="Blackadder ITC" panose="04020505051007020D02" pitchFamily="82" charset="0"/>
              </a:rPr>
              <a:t>Thank you!</a:t>
            </a:r>
            <a:r>
              <a:rPr lang="en-US" b="1" dirty="0"/>
              <a:t/>
            </a:r>
            <a:br>
              <a:rPr lang="en-US" b="1" dirty="0"/>
            </a:b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72808103"/>
      </p:ext>
    </p:extLst>
  </p:cSld>
  <p:clrMapOvr>
    <a:masterClrMapping/>
  </p:clrMapOvr>
  <mc:AlternateContent xmlns:mc="http://schemas.openxmlformats.org/markup-compatibility/2006" xmlns:p14="http://schemas.microsoft.com/office/powerpoint/2010/main">
    <mc:Choice Requires="p14">
      <p:transition spd="slow" p14:dur="2000" advTm="547"/>
    </mc:Choice>
    <mc:Fallback xmlns="">
      <p:transition spd="slow" advTm="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8218" y="364464"/>
            <a:ext cx="4841676" cy="356401"/>
          </a:xfrm>
        </p:spPr>
        <p:txBody>
          <a:bodyPr/>
          <a:lstStyle/>
          <a:p>
            <a:r>
              <a:rPr lang="en-US" dirty="0" smtClean="0"/>
              <a:t> </a:t>
            </a:r>
            <a:r>
              <a:rPr lang="en-US" dirty="0"/>
              <a:t>SummaCare Service Area </a:t>
            </a:r>
            <a:br>
              <a:rPr lang="en-US" dirty="0"/>
            </a:br>
            <a:endParaRPr lang="en-US" dirty="0"/>
          </a:p>
        </p:txBody>
      </p:sp>
      <p:sp>
        <p:nvSpPr>
          <p:cNvPr id="7" name="Rectangle 5"/>
          <p:cNvSpPr>
            <a:spLocks noChangeArrowheads="1"/>
          </p:cNvSpPr>
          <p:nvPr/>
        </p:nvSpPr>
        <p:spPr bwMode="auto">
          <a:xfrm>
            <a:off x="5532989" y="4400550"/>
            <a:ext cx="1943100" cy="1371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endParaRPr lang="en-US" altLang="en-US" sz="1800">
              <a:solidFill>
                <a:srgbClr val="000000"/>
              </a:solidFill>
            </a:endParaRPr>
          </a:p>
        </p:txBody>
      </p:sp>
      <p:sp>
        <p:nvSpPr>
          <p:cNvPr id="8" name="Freeform 6"/>
          <p:cNvSpPr>
            <a:spLocks/>
          </p:cNvSpPr>
          <p:nvPr/>
        </p:nvSpPr>
        <p:spPr bwMode="auto">
          <a:xfrm>
            <a:off x="6641975" y="1502570"/>
            <a:ext cx="466725" cy="370285"/>
          </a:xfrm>
          <a:custGeom>
            <a:avLst/>
            <a:gdLst>
              <a:gd name="T0" fmla="*/ 2147483647 w 353"/>
              <a:gd name="T1" fmla="*/ 0 h 291"/>
              <a:gd name="T2" fmla="*/ 2147483647 w 353"/>
              <a:gd name="T3" fmla="*/ 2147483647 h 291"/>
              <a:gd name="T4" fmla="*/ 2147483647 w 353"/>
              <a:gd name="T5" fmla="*/ 2147483647 h 291"/>
              <a:gd name="T6" fmla="*/ 2147483647 w 353"/>
              <a:gd name="T7" fmla="*/ 2147483647 h 291"/>
              <a:gd name="T8" fmla="*/ 2147483647 w 353"/>
              <a:gd name="T9" fmla="*/ 2147483647 h 291"/>
              <a:gd name="T10" fmla="*/ 2147483647 w 353"/>
              <a:gd name="T11" fmla="*/ 2147483647 h 291"/>
              <a:gd name="T12" fmla="*/ 2147483647 w 353"/>
              <a:gd name="T13" fmla="*/ 2147483647 h 291"/>
              <a:gd name="T14" fmla="*/ 0 w 353"/>
              <a:gd name="T15" fmla="*/ 2147483647 h 291"/>
              <a:gd name="T16" fmla="*/ 0 w 353"/>
              <a:gd name="T17" fmla="*/ 2147483647 h 291"/>
              <a:gd name="T18" fmla="*/ 2147483647 w 353"/>
              <a:gd name="T19" fmla="*/ 2147483647 h 291"/>
              <a:gd name="T20" fmla="*/ 2147483647 w 353"/>
              <a:gd name="T21" fmla="*/ 2147483647 h 291"/>
              <a:gd name="T22" fmla="*/ 2147483647 w 353"/>
              <a:gd name="T23" fmla="*/ 2147483647 h 291"/>
              <a:gd name="T24" fmla="*/ 2147483647 w 353"/>
              <a:gd name="T25" fmla="*/ 2147483647 h 291"/>
              <a:gd name="T26" fmla="*/ 2147483647 w 353"/>
              <a:gd name="T27" fmla="*/ 2147483647 h 291"/>
              <a:gd name="T28" fmla="*/ 2147483647 w 353"/>
              <a:gd name="T29" fmla="*/ 0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3" h="291">
                <a:moveTo>
                  <a:pt x="349" y="0"/>
                </a:moveTo>
                <a:lnTo>
                  <a:pt x="279" y="31"/>
                </a:lnTo>
                <a:lnTo>
                  <a:pt x="221" y="62"/>
                </a:lnTo>
                <a:lnTo>
                  <a:pt x="167" y="97"/>
                </a:lnTo>
                <a:lnTo>
                  <a:pt x="120" y="113"/>
                </a:lnTo>
                <a:lnTo>
                  <a:pt x="85" y="132"/>
                </a:lnTo>
                <a:lnTo>
                  <a:pt x="66" y="155"/>
                </a:lnTo>
                <a:lnTo>
                  <a:pt x="0" y="237"/>
                </a:lnTo>
                <a:lnTo>
                  <a:pt x="0" y="291"/>
                </a:lnTo>
                <a:lnTo>
                  <a:pt x="151" y="291"/>
                </a:lnTo>
                <a:lnTo>
                  <a:pt x="151" y="214"/>
                </a:lnTo>
                <a:lnTo>
                  <a:pt x="283" y="214"/>
                </a:lnTo>
                <a:lnTo>
                  <a:pt x="283" y="140"/>
                </a:lnTo>
                <a:lnTo>
                  <a:pt x="353" y="140"/>
                </a:lnTo>
                <a:lnTo>
                  <a:pt x="349" y="0"/>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9" name="Freeform 7"/>
          <p:cNvSpPr>
            <a:spLocks/>
          </p:cNvSpPr>
          <p:nvPr/>
        </p:nvSpPr>
        <p:spPr bwMode="auto">
          <a:xfrm>
            <a:off x="5419203" y="5323286"/>
            <a:ext cx="542925" cy="563165"/>
          </a:xfrm>
          <a:custGeom>
            <a:avLst/>
            <a:gdLst>
              <a:gd name="T0" fmla="*/ 2147483647 w 411"/>
              <a:gd name="T1" fmla="*/ 0 h 442"/>
              <a:gd name="T2" fmla="*/ 2147483647 w 411"/>
              <a:gd name="T3" fmla="*/ 2147483647 h 442"/>
              <a:gd name="T4" fmla="*/ 2147483647 w 411"/>
              <a:gd name="T5" fmla="*/ 2147483647 h 442"/>
              <a:gd name="T6" fmla="*/ 2147483647 w 411"/>
              <a:gd name="T7" fmla="*/ 2147483647 h 442"/>
              <a:gd name="T8" fmla="*/ 2147483647 w 411"/>
              <a:gd name="T9" fmla="*/ 2147483647 h 442"/>
              <a:gd name="T10" fmla="*/ 2147483647 w 411"/>
              <a:gd name="T11" fmla="*/ 2147483647 h 442"/>
              <a:gd name="T12" fmla="*/ 0 w 411"/>
              <a:gd name="T13" fmla="*/ 2147483647 h 442"/>
              <a:gd name="T14" fmla="*/ 2147483647 w 411"/>
              <a:gd name="T15" fmla="*/ 2147483647 h 442"/>
              <a:gd name="T16" fmla="*/ 2147483647 w 411"/>
              <a:gd name="T17" fmla="*/ 2147483647 h 442"/>
              <a:gd name="T18" fmla="*/ 2147483647 w 411"/>
              <a:gd name="T19" fmla="*/ 2147483647 h 442"/>
              <a:gd name="T20" fmla="*/ 2147483647 w 411"/>
              <a:gd name="T21" fmla="*/ 2147483647 h 442"/>
              <a:gd name="T22" fmla="*/ 2147483647 w 411"/>
              <a:gd name="T23" fmla="*/ 2147483647 h 442"/>
              <a:gd name="T24" fmla="*/ 2147483647 w 411"/>
              <a:gd name="T25" fmla="*/ 2147483647 h 442"/>
              <a:gd name="T26" fmla="*/ 2147483647 w 411"/>
              <a:gd name="T27" fmla="*/ 2147483647 h 442"/>
              <a:gd name="T28" fmla="*/ 2147483647 w 411"/>
              <a:gd name="T29" fmla="*/ 2147483647 h 442"/>
              <a:gd name="T30" fmla="*/ 2147483647 w 411"/>
              <a:gd name="T31" fmla="*/ 2147483647 h 442"/>
              <a:gd name="T32" fmla="*/ 2147483647 w 411"/>
              <a:gd name="T33" fmla="*/ 2147483647 h 442"/>
              <a:gd name="T34" fmla="*/ 2147483647 w 411"/>
              <a:gd name="T35" fmla="*/ 2147483647 h 442"/>
              <a:gd name="T36" fmla="*/ 2147483647 w 411"/>
              <a:gd name="T37" fmla="*/ 2147483647 h 442"/>
              <a:gd name="T38" fmla="*/ 2147483647 w 411"/>
              <a:gd name="T39" fmla="*/ 2147483647 h 442"/>
              <a:gd name="T40" fmla="*/ 2147483647 w 411"/>
              <a:gd name="T41" fmla="*/ 2147483647 h 442"/>
              <a:gd name="T42" fmla="*/ 2147483647 w 411"/>
              <a:gd name="T43" fmla="*/ 2147483647 h 442"/>
              <a:gd name="T44" fmla="*/ 2147483647 w 411"/>
              <a:gd name="T45" fmla="*/ 2147483647 h 442"/>
              <a:gd name="T46" fmla="*/ 2147483647 w 411"/>
              <a:gd name="T47" fmla="*/ 2147483647 h 442"/>
              <a:gd name="T48" fmla="*/ 2147483647 w 411"/>
              <a:gd name="T49" fmla="*/ 0 h 4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11" h="442">
                <a:moveTo>
                  <a:pt x="124" y="0"/>
                </a:moveTo>
                <a:lnTo>
                  <a:pt x="124" y="90"/>
                </a:lnTo>
                <a:lnTo>
                  <a:pt x="93" y="90"/>
                </a:lnTo>
                <a:lnTo>
                  <a:pt x="93" y="171"/>
                </a:lnTo>
                <a:lnTo>
                  <a:pt x="38" y="171"/>
                </a:lnTo>
                <a:lnTo>
                  <a:pt x="58" y="249"/>
                </a:lnTo>
                <a:lnTo>
                  <a:pt x="0" y="287"/>
                </a:lnTo>
                <a:lnTo>
                  <a:pt x="77" y="299"/>
                </a:lnTo>
                <a:lnTo>
                  <a:pt x="132" y="361"/>
                </a:lnTo>
                <a:lnTo>
                  <a:pt x="151" y="365"/>
                </a:lnTo>
                <a:lnTo>
                  <a:pt x="159" y="377"/>
                </a:lnTo>
                <a:lnTo>
                  <a:pt x="182" y="442"/>
                </a:lnTo>
                <a:lnTo>
                  <a:pt x="391" y="404"/>
                </a:lnTo>
                <a:lnTo>
                  <a:pt x="395" y="369"/>
                </a:lnTo>
                <a:lnTo>
                  <a:pt x="407" y="322"/>
                </a:lnTo>
                <a:lnTo>
                  <a:pt x="411" y="260"/>
                </a:lnTo>
                <a:lnTo>
                  <a:pt x="360" y="260"/>
                </a:lnTo>
                <a:lnTo>
                  <a:pt x="360" y="163"/>
                </a:lnTo>
                <a:lnTo>
                  <a:pt x="267" y="163"/>
                </a:lnTo>
                <a:lnTo>
                  <a:pt x="267" y="109"/>
                </a:lnTo>
                <a:lnTo>
                  <a:pt x="252" y="109"/>
                </a:lnTo>
                <a:lnTo>
                  <a:pt x="252" y="66"/>
                </a:lnTo>
                <a:lnTo>
                  <a:pt x="186" y="66"/>
                </a:lnTo>
                <a:lnTo>
                  <a:pt x="186" y="4"/>
                </a:lnTo>
                <a:lnTo>
                  <a:pt x="124"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10" name="Text Box 8"/>
          <p:cNvSpPr txBox="1">
            <a:spLocks noChangeArrowheads="1"/>
          </p:cNvSpPr>
          <p:nvPr/>
        </p:nvSpPr>
        <p:spPr bwMode="auto">
          <a:xfrm>
            <a:off x="5483498" y="5543551"/>
            <a:ext cx="45878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Lawrence</a:t>
            </a:r>
          </a:p>
        </p:txBody>
      </p:sp>
      <p:sp>
        <p:nvSpPr>
          <p:cNvPr id="11" name="Freeform 9"/>
          <p:cNvSpPr>
            <a:spLocks/>
          </p:cNvSpPr>
          <p:nvPr/>
        </p:nvSpPr>
        <p:spPr bwMode="auto">
          <a:xfrm>
            <a:off x="7103938" y="1314451"/>
            <a:ext cx="488156" cy="622697"/>
          </a:xfrm>
          <a:custGeom>
            <a:avLst/>
            <a:gdLst>
              <a:gd name="T0" fmla="*/ 2147483647 w 369"/>
              <a:gd name="T1" fmla="*/ 2147483647 h 489"/>
              <a:gd name="T2" fmla="*/ 2147483647 w 369"/>
              <a:gd name="T3" fmla="*/ 0 h 489"/>
              <a:gd name="T4" fmla="*/ 2147483647 w 369"/>
              <a:gd name="T5" fmla="*/ 2147483647 h 489"/>
              <a:gd name="T6" fmla="*/ 2147483647 w 369"/>
              <a:gd name="T7" fmla="*/ 2147483647 h 489"/>
              <a:gd name="T8" fmla="*/ 2147483647 w 369"/>
              <a:gd name="T9" fmla="*/ 2147483647 h 489"/>
              <a:gd name="T10" fmla="*/ 2147483647 w 369"/>
              <a:gd name="T11" fmla="*/ 2147483647 h 489"/>
              <a:gd name="T12" fmla="*/ 0 w 369"/>
              <a:gd name="T13" fmla="*/ 2147483647 h 489"/>
              <a:gd name="T14" fmla="*/ 2147483647 w 369"/>
              <a:gd name="T15" fmla="*/ 2147483647 h 489"/>
              <a:gd name="T16" fmla="*/ 2147483647 w 369"/>
              <a:gd name="T17" fmla="*/ 2147483647 h 489"/>
              <a:gd name="T18" fmla="*/ 2147483647 w 369"/>
              <a:gd name="T19" fmla="*/ 2147483647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9" h="489">
                <a:moveTo>
                  <a:pt x="369" y="481"/>
                </a:moveTo>
                <a:lnTo>
                  <a:pt x="345" y="0"/>
                </a:lnTo>
                <a:lnTo>
                  <a:pt x="268" y="27"/>
                </a:lnTo>
                <a:lnTo>
                  <a:pt x="198" y="58"/>
                </a:lnTo>
                <a:lnTo>
                  <a:pt x="128" y="93"/>
                </a:lnTo>
                <a:lnTo>
                  <a:pt x="74" y="120"/>
                </a:lnTo>
                <a:lnTo>
                  <a:pt x="0" y="147"/>
                </a:lnTo>
                <a:lnTo>
                  <a:pt x="4" y="287"/>
                </a:lnTo>
                <a:lnTo>
                  <a:pt x="16" y="489"/>
                </a:lnTo>
                <a:lnTo>
                  <a:pt x="369" y="481"/>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12" name="Freeform 10"/>
          <p:cNvSpPr>
            <a:spLocks/>
          </p:cNvSpPr>
          <p:nvPr/>
        </p:nvSpPr>
        <p:spPr bwMode="auto">
          <a:xfrm>
            <a:off x="3393949" y="1771651"/>
            <a:ext cx="463154" cy="354806"/>
          </a:xfrm>
          <a:custGeom>
            <a:avLst/>
            <a:gdLst>
              <a:gd name="T0" fmla="*/ 0 w 349"/>
              <a:gd name="T1" fmla="*/ 2147483647 h 279"/>
              <a:gd name="T2" fmla="*/ 2147483647 w 349"/>
              <a:gd name="T3" fmla="*/ 2147483647 h 279"/>
              <a:gd name="T4" fmla="*/ 2147483647 w 349"/>
              <a:gd name="T5" fmla="*/ 2147483647 h 279"/>
              <a:gd name="T6" fmla="*/ 2147483647 w 349"/>
              <a:gd name="T7" fmla="*/ 2147483647 h 279"/>
              <a:gd name="T8" fmla="*/ 2147483647 w 349"/>
              <a:gd name="T9" fmla="*/ 2147483647 h 279"/>
              <a:gd name="T10" fmla="*/ 2147483647 w 349"/>
              <a:gd name="T11" fmla="*/ 2147483647 h 279"/>
              <a:gd name="T12" fmla="*/ 2147483647 w 349"/>
              <a:gd name="T13" fmla="*/ 0 h 279"/>
              <a:gd name="T14" fmla="*/ 0 w 349"/>
              <a:gd name="T15" fmla="*/ 2147483647 h 279"/>
              <a:gd name="T16" fmla="*/ 0 w 349"/>
              <a:gd name="T17" fmla="*/ 2147483647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9" h="279">
                <a:moveTo>
                  <a:pt x="0" y="279"/>
                </a:moveTo>
                <a:lnTo>
                  <a:pt x="349" y="275"/>
                </a:lnTo>
                <a:lnTo>
                  <a:pt x="349" y="174"/>
                </a:lnTo>
                <a:lnTo>
                  <a:pt x="326" y="174"/>
                </a:lnTo>
                <a:lnTo>
                  <a:pt x="322" y="74"/>
                </a:lnTo>
                <a:lnTo>
                  <a:pt x="307" y="74"/>
                </a:lnTo>
                <a:lnTo>
                  <a:pt x="307" y="0"/>
                </a:lnTo>
                <a:lnTo>
                  <a:pt x="0" y="11"/>
                </a:lnTo>
                <a:lnTo>
                  <a:pt x="0" y="279"/>
                </a:lnTo>
                <a:close/>
              </a:path>
            </a:pathLst>
          </a:custGeom>
          <a:solidFill>
            <a:schemeClr val="bg1"/>
          </a:solidFill>
          <a:ln w="15875">
            <a:solidFill>
              <a:schemeClr val="tx1"/>
            </a:solidFill>
            <a:prstDash val="solid"/>
            <a:round/>
            <a:headEnd/>
            <a:tailEnd/>
          </a:ln>
        </p:spPr>
        <p:txBody>
          <a:bodyPr/>
          <a:lstStyle/>
          <a:p>
            <a:pPr>
              <a:defRPr/>
            </a:pPr>
            <a:endParaRPr lang="en-US" sz="1350">
              <a:solidFill>
                <a:srgbClr val="000000"/>
              </a:solidFill>
              <a:latin typeface="Calibri"/>
            </a:endParaRPr>
          </a:p>
        </p:txBody>
      </p:sp>
      <p:sp>
        <p:nvSpPr>
          <p:cNvPr id="13" name="Freeform 11"/>
          <p:cNvSpPr>
            <a:spLocks/>
          </p:cNvSpPr>
          <p:nvPr/>
        </p:nvSpPr>
        <p:spPr bwMode="auto">
          <a:xfrm>
            <a:off x="3797573" y="1739505"/>
            <a:ext cx="510778" cy="296465"/>
          </a:xfrm>
          <a:custGeom>
            <a:avLst/>
            <a:gdLst>
              <a:gd name="T0" fmla="*/ 0 w 384"/>
              <a:gd name="T1" fmla="*/ 2147483647 h 233"/>
              <a:gd name="T2" fmla="*/ 0 w 384"/>
              <a:gd name="T3" fmla="*/ 2147483647 h 233"/>
              <a:gd name="T4" fmla="*/ 2147483647 w 384"/>
              <a:gd name="T5" fmla="*/ 2147483647 h 233"/>
              <a:gd name="T6" fmla="*/ 2147483647 w 384"/>
              <a:gd name="T7" fmla="*/ 2147483647 h 233"/>
              <a:gd name="T8" fmla="*/ 2147483647 w 384"/>
              <a:gd name="T9" fmla="*/ 2147483647 h 233"/>
              <a:gd name="T10" fmla="*/ 2147483647 w 384"/>
              <a:gd name="T11" fmla="*/ 2147483647 h 233"/>
              <a:gd name="T12" fmla="*/ 2147483647 w 384"/>
              <a:gd name="T13" fmla="*/ 2147483647 h 233"/>
              <a:gd name="T14" fmla="*/ 2147483647 w 384"/>
              <a:gd name="T15" fmla="*/ 0 h 233"/>
              <a:gd name="T16" fmla="*/ 0 w 384"/>
              <a:gd name="T17" fmla="*/ 2147483647 h 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 h="233">
                <a:moveTo>
                  <a:pt x="0" y="20"/>
                </a:moveTo>
                <a:lnTo>
                  <a:pt x="0" y="94"/>
                </a:lnTo>
                <a:lnTo>
                  <a:pt x="15" y="94"/>
                </a:lnTo>
                <a:lnTo>
                  <a:pt x="19" y="194"/>
                </a:lnTo>
                <a:lnTo>
                  <a:pt x="42" y="194"/>
                </a:lnTo>
                <a:lnTo>
                  <a:pt x="42" y="233"/>
                </a:lnTo>
                <a:lnTo>
                  <a:pt x="384" y="229"/>
                </a:lnTo>
                <a:lnTo>
                  <a:pt x="384" y="0"/>
                </a:lnTo>
                <a:lnTo>
                  <a:pt x="0" y="20"/>
                </a:lnTo>
                <a:close/>
              </a:path>
            </a:pathLst>
          </a:custGeom>
          <a:solidFill>
            <a:schemeClr val="accent4">
              <a:lumMod val="60000"/>
              <a:lumOff val="40000"/>
            </a:schemeClr>
          </a:solidFill>
          <a:ln w="15875">
            <a:solidFill>
              <a:schemeClr val="tx1"/>
            </a:solidFill>
            <a:prstDash val="solid"/>
            <a:round/>
            <a:headEnd/>
            <a:tailEnd/>
          </a:ln>
        </p:spPr>
        <p:txBody>
          <a:bodyPr/>
          <a:lstStyle/>
          <a:p>
            <a:pPr>
              <a:defRPr/>
            </a:pPr>
            <a:endParaRPr lang="en-US" sz="1350">
              <a:solidFill>
                <a:srgbClr val="000000"/>
              </a:solidFill>
              <a:latin typeface="Calibri"/>
            </a:endParaRPr>
          </a:p>
        </p:txBody>
      </p:sp>
      <p:sp>
        <p:nvSpPr>
          <p:cNvPr id="14" name="Freeform 12"/>
          <p:cNvSpPr>
            <a:spLocks/>
          </p:cNvSpPr>
          <p:nvPr/>
        </p:nvSpPr>
        <p:spPr bwMode="auto">
          <a:xfrm>
            <a:off x="4308349" y="1724025"/>
            <a:ext cx="691754" cy="406004"/>
          </a:xfrm>
          <a:custGeom>
            <a:avLst/>
            <a:gdLst>
              <a:gd name="T0" fmla="*/ 0 w 523"/>
              <a:gd name="T1" fmla="*/ 2147483647 h 318"/>
              <a:gd name="T2" fmla="*/ 2147483647 w 523"/>
              <a:gd name="T3" fmla="*/ 2147483647 h 318"/>
              <a:gd name="T4" fmla="*/ 2147483647 w 523"/>
              <a:gd name="T5" fmla="*/ 2147483647 h 318"/>
              <a:gd name="T6" fmla="*/ 2147483647 w 523"/>
              <a:gd name="T7" fmla="*/ 2147483647 h 318"/>
              <a:gd name="T8" fmla="*/ 2147483647 w 523"/>
              <a:gd name="T9" fmla="*/ 2147483647 h 318"/>
              <a:gd name="T10" fmla="*/ 2147483647 w 523"/>
              <a:gd name="T11" fmla="*/ 2147483647 h 318"/>
              <a:gd name="T12" fmla="*/ 2147483647 w 523"/>
              <a:gd name="T13" fmla="*/ 2147483647 h 318"/>
              <a:gd name="T14" fmla="*/ 2147483647 w 523"/>
              <a:gd name="T15" fmla="*/ 2147483647 h 318"/>
              <a:gd name="T16" fmla="*/ 2147483647 w 523"/>
              <a:gd name="T17" fmla="*/ 2147483647 h 318"/>
              <a:gd name="T18" fmla="*/ 2147483647 w 523"/>
              <a:gd name="T19" fmla="*/ 2147483647 h 318"/>
              <a:gd name="T20" fmla="*/ 2147483647 w 523"/>
              <a:gd name="T21" fmla="*/ 2147483647 h 318"/>
              <a:gd name="T22" fmla="*/ 2147483647 w 523"/>
              <a:gd name="T23" fmla="*/ 2147483647 h 318"/>
              <a:gd name="T24" fmla="*/ 2147483647 w 523"/>
              <a:gd name="T25" fmla="*/ 2147483647 h 318"/>
              <a:gd name="T26" fmla="*/ 2147483647 w 523"/>
              <a:gd name="T27" fmla="*/ 2147483647 h 318"/>
              <a:gd name="T28" fmla="*/ 2147483647 w 523"/>
              <a:gd name="T29" fmla="*/ 2147483647 h 318"/>
              <a:gd name="T30" fmla="*/ 2147483647 w 523"/>
              <a:gd name="T31" fmla="*/ 2147483647 h 318"/>
              <a:gd name="T32" fmla="*/ 2147483647 w 523"/>
              <a:gd name="T33" fmla="*/ 2147483647 h 318"/>
              <a:gd name="T34" fmla="*/ 2147483647 w 523"/>
              <a:gd name="T35" fmla="*/ 2147483647 h 318"/>
              <a:gd name="T36" fmla="*/ 2147483647 w 523"/>
              <a:gd name="T37" fmla="*/ 2147483647 h 318"/>
              <a:gd name="T38" fmla="*/ 2147483647 w 523"/>
              <a:gd name="T39" fmla="*/ 2147483647 h 318"/>
              <a:gd name="T40" fmla="*/ 2147483647 w 523"/>
              <a:gd name="T41" fmla="*/ 2147483647 h 318"/>
              <a:gd name="T42" fmla="*/ 2147483647 w 523"/>
              <a:gd name="T43" fmla="*/ 2147483647 h 318"/>
              <a:gd name="T44" fmla="*/ 2147483647 w 523"/>
              <a:gd name="T45" fmla="*/ 2147483647 h 318"/>
              <a:gd name="T46" fmla="*/ 2147483647 w 523"/>
              <a:gd name="T47" fmla="*/ 0 h 318"/>
              <a:gd name="T48" fmla="*/ 0 w 523"/>
              <a:gd name="T49" fmla="*/ 2147483647 h 318"/>
              <a:gd name="T50" fmla="*/ 0 w 523"/>
              <a:gd name="T51" fmla="*/ 2147483647 h 3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3" h="318">
                <a:moveTo>
                  <a:pt x="0" y="318"/>
                </a:moveTo>
                <a:lnTo>
                  <a:pt x="15" y="310"/>
                </a:lnTo>
                <a:lnTo>
                  <a:pt x="27" y="306"/>
                </a:lnTo>
                <a:lnTo>
                  <a:pt x="46" y="298"/>
                </a:lnTo>
                <a:lnTo>
                  <a:pt x="58" y="295"/>
                </a:lnTo>
                <a:lnTo>
                  <a:pt x="73" y="275"/>
                </a:lnTo>
                <a:lnTo>
                  <a:pt x="85" y="264"/>
                </a:lnTo>
                <a:lnTo>
                  <a:pt x="105" y="252"/>
                </a:lnTo>
                <a:lnTo>
                  <a:pt x="108" y="240"/>
                </a:lnTo>
                <a:lnTo>
                  <a:pt x="132" y="190"/>
                </a:lnTo>
                <a:lnTo>
                  <a:pt x="174" y="163"/>
                </a:lnTo>
                <a:lnTo>
                  <a:pt x="182" y="159"/>
                </a:lnTo>
                <a:lnTo>
                  <a:pt x="209" y="112"/>
                </a:lnTo>
                <a:lnTo>
                  <a:pt x="209" y="124"/>
                </a:lnTo>
                <a:lnTo>
                  <a:pt x="248" y="101"/>
                </a:lnTo>
                <a:lnTo>
                  <a:pt x="345" y="108"/>
                </a:lnTo>
                <a:lnTo>
                  <a:pt x="523" y="101"/>
                </a:lnTo>
                <a:lnTo>
                  <a:pt x="473" y="54"/>
                </a:lnTo>
                <a:lnTo>
                  <a:pt x="399" y="11"/>
                </a:lnTo>
                <a:lnTo>
                  <a:pt x="388" y="35"/>
                </a:lnTo>
                <a:lnTo>
                  <a:pt x="353" y="27"/>
                </a:lnTo>
                <a:lnTo>
                  <a:pt x="318" y="31"/>
                </a:lnTo>
                <a:lnTo>
                  <a:pt x="291" y="39"/>
                </a:lnTo>
                <a:lnTo>
                  <a:pt x="298" y="0"/>
                </a:lnTo>
                <a:lnTo>
                  <a:pt x="0" y="11"/>
                </a:lnTo>
                <a:lnTo>
                  <a:pt x="0" y="318"/>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15" name="Freeform 13"/>
          <p:cNvSpPr>
            <a:spLocks/>
          </p:cNvSpPr>
          <p:nvPr/>
        </p:nvSpPr>
        <p:spPr bwMode="auto">
          <a:xfrm>
            <a:off x="4765551" y="1853805"/>
            <a:ext cx="688181" cy="215503"/>
          </a:xfrm>
          <a:custGeom>
            <a:avLst/>
            <a:gdLst>
              <a:gd name="T0" fmla="*/ 0 w 520"/>
              <a:gd name="T1" fmla="*/ 2147483647 h 170"/>
              <a:gd name="T2" fmla="*/ 2147483647 w 520"/>
              <a:gd name="T3" fmla="*/ 2147483647 h 170"/>
              <a:gd name="T4" fmla="*/ 2147483647 w 520"/>
              <a:gd name="T5" fmla="*/ 2147483647 h 170"/>
              <a:gd name="T6" fmla="*/ 2147483647 w 520"/>
              <a:gd name="T7" fmla="*/ 2147483647 h 170"/>
              <a:gd name="T8" fmla="*/ 2147483647 w 520"/>
              <a:gd name="T9" fmla="*/ 2147483647 h 170"/>
              <a:gd name="T10" fmla="*/ 2147483647 w 520"/>
              <a:gd name="T11" fmla="*/ 2147483647 h 170"/>
              <a:gd name="T12" fmla="*/ 2147483647 w 520"/>
              <a:gd name="T13" fmla="*/ 2147483647 h 170"/>
              <a:gd name="T14" fmla="*/ 2147483647 w 520"/>
              <a:gd name="T15" fmla="*/ 2147483647 h 170"/>
              <a:gd name="T16" fmla="*/ 2147483647 w 520"/>
              <a:gd name="T17" fmla="*/ 2147483647 h 170"/>
              <a:gd name="T18" fmla="*/ 2147483647 w 520"/>
              <a:gd name="T19" fmla="*/ 2147483647 h 170"/>
              <a:gd name="T20" fmla="*/ 2147483647 w 520"/>
              <a:gd name="T21" fmla="*/ 2147483647 h 170"/>
              <a:gd name="T22" fmla="*/ 2147483647 w 520"/>
              <a:gd name="T23" fmla="*/ 2147483647 h 170"/>
              <a:gd name="T24" fmla="*/ 2147483647 w 520"/>
              <a:gd name="T25" fmla="*/ 2147483647 h 170"/>
              <a:gd name="T26" fmla="*/ 2147483647 w 520"/>
              <a:gd name="T27" fmla="*/ 2147483647 h 170"/>
              <a:gd name="T28" fmla="*/ 2147483647 w 520"/>
              <a:gd name="T29" fmla="*/ 2147483647 h 170"/>
              <a:gd name="T30" fmla="*/ 2147483647 w 520"/>
              <a:gd name="T31" fmla="*/ 2147483647 h 170"/>
              <a:gd name="T32" fmla="*/ 2147483647 w 520"/>
              <a:gd name="T33" fmla="*/ 2147483647 h 170"/>
              <a:gd name="T34" fmla="*/ 2147483647 w 520"/>
              <a:gd name="T35" fmla="*/ 2147483647 h 170"/>
              <a:gd name="T36" fmla="*/ 2147483647 w 520"/>
              <a:gd name="T37" fmla="*/ 2147483647 h 170"/>
              <a:gd name="T38" fmla="*/ 2147483647 w 520"/>
              <a:gd name="T39" fmla="*/ 2147483647 h 170"/>
              <a:gd name="T40" fmla="*/ 2147483647 w 520"/>
              <a:gd name="T41" fmla="*/ 2147483647 h 170"/>
              <a:gd name="T42" fmla="*/ 2147483647 w 520"/>
              <a:gd name="T43" fmla="*/ 2147483647 h 170"/>
              <a:gd name="T44" fmla="*/ 2147483647 w 520"/>
              <a:gd name="T45" fmla="*/ 2147483647 h 170"/>
              <a:gd name="T46" fmla="*/ 2147483647 w 520"/>
              <a:gd name="T47" fmla="*/ 2147483647 h 170"/>
              <a:gd name="T48" fmla="*/ 2147483647 w 520"/>
              <a:gd name="T49" fmla="*/ 2147483647 h 170"/>
              <a:gd name="T50" fmla="*/ 2147483647 w 520"/>
              <a:gd name="T51" fmla="*/ 2147483647 h 170"/>
              <a:gd name="T52" fmla="*/ 2147483647 w 520"/>
              <a:gd name="T53" fmla="*/ 2147483647 h 170"/>
              <a:gd name="T54" fmla="*/ 2147483647 w 520"/>
              <a:gd name="T55" fmla="*/ 2147483647 h 170"/>
              <a:gd name="T56" fmla="*/ 2147483647 w 520"/>
              <a:gd name="T57" fmla="*/ 0 h 170"/>
              <a:gd name="T58" fmla="*/ 0 w 520"/>
              <a:gd name="T59" fmla="*/ 2147483647 h 170"/>
              <a:gd name="T60" fmla="*/ 0 w 520"/>
              <a:gd name="T61" fmla="*/ 2147483647 h 1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0" h="170">
                <a:moveTo>
                  <a:pt x="0" y="128"/>
                </a:moveTo>
                <a:lnTo>
                  <a:pt x="58" y="128"/>
                </a:lnTo>
                <a:lnTo>
                  <a:pt x="62" y="151"/>
                </a:lnTo>
                <a:lnTo>
                  <a:pt x="66" y="170"/>
                </a:lnTo>
                <a:lnTo>
                  <a:pt x="241" y="166"/>
                </a:lnTo>
                <a:lnTo>
                  <a:pt x="264" y="159"/>
                </a:lnTo>
                <a:lnTo>
                  <a:pt x="314" y="155"/>
                </a:lnTo>
                <a:lnTo>
                  <a:pt x="334" y="139"/>
                </a:lnTo>
                <a:lnTo>
                  <a:pt x="357" y="128"/>
                </a:lnTo>
                <a:lnTo>
                  <a:pt x="384" y="124"/>
                </a:lnTo>
                <a:lnTo>
                  <a:pt x="403" y="128"/>
                </a:lnTo>
                <a:lnTo>
                  <a:pt x="411" y="120"/>
                </a:lnTo>
                <a:lnTo>
                  <a:pt x="419" y="108"/>
                </a:lnTo>
                <a:lnTo>
                  <a:pt x="442" y="104"/>
                </a:lnTo>
                <a:lnTo>
                  <a:pt x="512" y="108"/>
                </a:lnTo>
                <a:lnTo>
                  <a:pt x="520" y="97"/>
                </a:lnTo>
                <a:lnTo>
                  <a:pt x="520" y="89"/>
                </a:lnTo>
                <a:lnTo>
                  <a:pt x="516" y="69"/>
                </a:lnTo>
                <a:lnTo>
                  <a:pt x="489" y="73"/>
                </a:lnTo>
                <a:lnTo>
                  <a:pt x="454" y="58"/>
                </a:lnTo>
                <a:lnTo>
                  <a:pt x="438" y="23"/>
                </a:lnTo>
                <a:lnTo>
                  <a:pt x="427" y="27"/>
                </a:lnTo>
                <a:lnTo>
                  <a:pt x="411" y="62"/>
                </a:lnTo>
                <a:lnTo>
                  <a:pt x="396" y="97"/>
                </a:lnTo>
                <a:lnTo>
                  <a:pt x="341" y="93"/>
                </a:lnTo>
                <a:lnTo>
                  <a:pt x="295" y="54"/>
                </a:lnTo>
                <a:lnTo>
                  <a:pt x="260" y="23"/>
                </a:lnTo>
                <a:lnTo>
                  <a:pt x="225" y="4"/>
                </a:lnTo>
                <a:lnTo>
                  <a:pt x="178" y="0"/>
                </a:lnTo>
                <a:lnTo>
                  <a:pt x="0" y="7"/>
                </a:lnTo>
                <a:lnTo>
                  <a:pt x="0" y="128"/>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16" name="Freeform 14"/>
          <p:cNvSpPr>
            <a:spLocks/>
          </p:cNvSpPr>
          <p:nvPr/>
        </p:nvSpPr>
        <p:spPr bwMode="auto">
          <a:xfrm>
            <a:off x="3386806" y="2114550"/>
            <a:ext cx="585788" cy="320279"/>
          </a:xfrm>
          <a:custGeom>
            <a:avLst/>
            <a:gdLst>
              <a:gd name="T0" fmla="*/ 2147483647 w 443"/>
              <a:gd name="T1" fmla="*/ 2147483647 h 252"/>
              <a:gd name="T2" fmla="*/ 0 w 443"/>
              <a:gd name="T3" fmla="*/ 2147483647 h 252"/>
              <a:gd name="T4" fmla="*/ 2147483647 w 443"/>
              <a:gd name="T5" fmla="*/ 2147483647 h 252"/>
              <a:gd name="T6" fmla="*/ 2147483647 w 443"/>
              <a:gd name="T7" fmla="*/ 2147483647 h 252"/>
              <a:gd name="T8" fmla="*/ 2147483647 w 443"/>
              <a:gd name="T9" fmla="*/ 2147483647 h 252"/>
              <a:gd name="T10" fmla="*/ 2147483647 w 443"/>
              <a:gd name="T11" fmla="*/ 2147483647 h 252"/>
              <a:gd name="T12" fmla="*/ 2147483647 w 443"/>
              <a:gd name="T13" fmla="*/ 2147483647 h 252"/>
              <a:gd name="T14" fmla="*/ 2147483647 w 443"/>
              <a:gd name="T15" fmla="*/ 0 h 252"/>
              <a:gd name="T16" fmla="*/ 2147483647 w 443"/>
              <a:gd name="T17" fmla="*/ 0 h 252"/>
              <a:gd name="T18" fmla="*/ 2147483647 w 443"/>
              <a:gd name="T19" fmla="*/ 2147483647 h 2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3" h="252">
                <a:moveTo>
                  <a:pt x="4" y="4"/>
                </a:moveTo>
                <a:lnTo>
                  <a:pt x="0" y="171"/>
                </a:lnTo>
                <a:lnTo>
                  <a:pt x="264" y="167"/>
                </a:lnTo>
                <a:lnTo>
                  <a:pt x="268" y="214"/>
                </a:lnTo>
                <a:lnTo>
                  <a:pt x="353" y="210"/>
                </a:lnTo>
                <a:lnTo>
                  <a:pt x="353" y="252"/>
                </a:lnTo>
                <a:lnTo>
                  <a:pt x="439" y="252"/>
                </a:lnTo>
                <a:lnTo>
                  <a:pt x="443" y="0"/>
                </a:lnTo>
                <a:lnTo>
                  <a:pt x="353" y="0"/>
                </a:lnTo>
                <a:lnTo>
                  <a:pt x="4" y="4"/>
                </a:lnTo>
                <a:close/>
              </a:path>
            </a:pathLst>
          </a:custGeom>
          <a:solidFill>
            <a:schemeClr val="accent4">
              <a:lumMod val="60000"/>
              <a:lumOff val="40000"/>
            </a:schemeClr>
          </a:solidFill>
          <a:ln w="15875">
            <a:solidFill>
              <a:schemeClr val="tx1"/>
            </a:solidFill>
            <a:prstDash val="solid"/>
            <a:round/>
            <a:headEnd/>
            <a:tailEnd/>
          </a:ln>
        </p:spPr>
        <p:txBody>
          <a:bodyPr/>
          <a:lstStyle/>
          <a:p>
            <a:pPr>
              <a:defRPr/>
            </a:pPr>
            <a:endParaRPr lang="en-US" sz="1350">
              <a:solidFill>
                <a:srgbClr val="000000"/>
              </a:solidFill>
              <a:latin typeface="Calibri"/>
            </a:endParaRPr>
          </a:p>
        </p:txBody>
      </p:sp>
      <p:sp>
        <p:nvSpPr>
          <p:cNvPr id="17" name="Freeform 15"/>
          <p:cNvSpPr>
            <a:spLocks/>
          </p:cNvSpPr>
          <p:nvPr/>
        </p:nvSpPr>
        <p:spPr bwMode="auto">
          <a:xfrm>
            <a:off x="3853532" y="2030016"/>
            <a:ext cx="454819" cy="404813"/>
          </a:xfrm>
          <a:custGeom>
            <a:avLst/>
            <a:gdLst>
              <a:gd name="T0" fmla="*/ 0 w 342"/>
              <a:gd name="T1" fmla="*/ 2147483647 h 318"/>
              <a:gd name="T2" fmla="*/ 0 w 342"/>
              <a:gd name="T3" fmla="*/ 2147483647 h 318"/>
              <a:gd name="T4" fmla="*/ 2147483647 w 342"/>
              <a:gd name="T5" fmla="*/ 2147483647 h 318"/>
              <a:gd name="T6" fmla="*/ 2147483647 w 342"/>
              <a:gd name="T7" fmla="*/ 2147483647 h 318"/>
              <a:gd name="T8" fmla="*/ 2147483647 w 342"/>
              <a:gd name="T9" fmla="*/ 2147483647 h 318"/>
              <a:gd name="T10" fmla="*/ 2147483647 w 342"/>
              <a:gd name="T11" fmla="*/ 0 h 318"/>
              <a:gd name="T12" fmla="*/ 0 w 342"/>
              <a:gd name="T13" fmla="*/ 2147483647 h 3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318">
                <a:moveTo>
                  <a:pt x="0" y="4"/>
                </a:moveTo>
                <a:lnTo>
                  <a:pt x="0" y="66"/>
                </a:lnTo>
                <a:lnTo>
                  <a:pt x="90" y="66"/>
                </a:lnTo>
                <a:lnTo>
                  <a:pt x="86" y="318"/>
                </a:lnTo>
                <a:lnTo>
                  <a:pt x="342" y="318"/>
                </a:lnTo>
                <a:lnTo>
                  <a:pt x="342" y="0"/>
                </a:lnTo>
                <a:lnTo>
                  <a:pt x="0" y="4"/>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18" name="Freeform 16"/>
          <p:cNvSpPr>
            <a:spLocks/>
          </p:cNvSpPr>
          <p:nvPr/>
        </p:nvSpPr>
        <p:spPr bwMode="auto">
          <a:xfrm>
            <a:off x="4308351" y="1853804"/>
            <a:ext cx="460772" cy="581025"/>
          </a:xfrm>
          <a:custGeom>
            <a:avLst/>
            <a:gdLst>
              <a:gd name="T0" fmla="*/ 0 w 349"/>
              <a:gd name="T1" fmla="*/ 2147483647 h 457"/>
              <a:gd name="T2" fmla="*/ 2147483647 w 349"/>
              <a:gd name="T3" fmla="*/ 2147483647 h 457"/>
              <a:gd name="T4" fmla="*/ 2147483647 w 349"/>
              <a:gd name="T5" fmla="*/ 2147483647 h 457"/>
              <a:gd name="T6" fmla="*/ 2147483647 w 349"/>
              <a:gd name="T7" fmla="*/ 2147483647 h 457"/>
              <a:gd name="T8" fmla="*/ 2147483647 w 349"/>
              <a:gd name="T9" fmla="*/ 0 h 457"/>
              <a:gd name="T10" fmla="*/ 2147483647 w 349"/>
              <a:gd name="T11" fmla="*/ 2147483647 h 457"/>
              <a:gd name="T12" fmla="*/ 2147483647 w 349"/>
              <a:gd name="T13" fmla="*/ 2147483647 h 457"/>
              <a:gd name="T14" fmla="*/ 2147483647 w 349"/>
              <a:gd name="T15" fmla="*/ 2147483647 h 457"/>
              <a:gd name="T16" fmla="*/ 2147483647 w 349"/>
              <a:gd name="T17" fmla="*/ 2147483647 h 457"/>
              <a:gd name="T18" fmla="*/ 2147483647 w 349"/>
              <a:gd name="T19" fmla="*/ 2147483647 h 457"/>
              <a:gd name="T20" fmla="*/ 2147483647 w 349"/>
              <a:gd name="T21" fmla="*/ 2147483647 h 457"/>
              <a:gd name="T22" fmla="*/ 2147483647 w 349"/>
              <a:gd name="T23" fmla="*/ 2147483647 h 457"/>
              <a:gd name="T24" fmla="*/ 2147483647 w 349"/>
              <a:gd name="T25" fmla="*/ 2147483647 h 457"/>
              <a:gd name="T26" fmla="*/ 2147483647 w 349"/>
              <a:gd name="T27" fmla="*/ 2147483647 h 457"/>
              <a:gd name="T28" fmla="*/ 2147483647 w 349"/>
              <a:gd name="T29" fmla="*/ 2147483647 h 457"/>
              <a:gd name="T30" fmla="*/ 2147483647 w 349"/>
              <a:gd name="T31" fmla="*/ 2147483647 h 457"/>
              <a:gd name="T32" fmla="*/ 2147483647 w 349"/>
              <a:gd name="T33" fmla="*/ 2147483647 h 457"/>
              <a:gd name="T34" fmla="*/ 2147483647 w 349"/>
              <a:gd name="T35" fmla="*/ 2147483647 h 457"/>
              <a:gd name="T36" fmla="*/ 0 w 349"/>
              <a:gd name="T37" fmla="*/ 2147483647 h 457"/>
              <a:gd name="T38" fmla="*/ 0 w 349"/>
              <a:gd name="T39" fmla="*/ 2147483647 h 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9" h="457">
                <a:moveTo>
                  <a:pt x="0" y="457"/>
                </a:moveTo>
                <a:lnTo>
                  <a:pt x="349" y="453"/>
                </a:lnTo>
                <a:lnTo>
                  <a:pt x="345" y="376"/>
                </a:lnTo>
                <a:lnTo>
                  <a:pt x="345" y="7"/>
                </a:lnTo>
                <a:lnTo>
                  <a:pt x="248" y="0"/>
                </a:lnTo>
                <a:lnTo>
                  <a:pt x="209" y="23"/>
                </a:lnTo>
                <a:lnTo>
                  <a:pt x="209" y="11"/>
                </a:lnTo>
                <a:lnTo>
                  <a:pt x="182" y="58"/>
                </a:lnTo>
                <a:lnTo>
                  <a:pt x="174" y="62"/>
                </a:lnTo>
                <a:lnTo>
                  <a:pt x="132" y="89"/>
                </a:lnTo>
                <a:lnTo>
                  <a:pt x="108" y="139"/>
                </a:lnTo>
                <a:lnTo>
                  <a:pt x="105" y="151"/>
                </a:lnTo>
                <a:lnTo>
                  <a:pt x="85" y="163"/>
                </a:lnTo>
                <a:lnTo>
                  <a:pt x="73" y="174"/>
                </a:lnTo>
                <a:lnTo>
                  <a:pt x="58" y="194"/>
                </a:lnTo>
                <a:lnTo>
                  <a:pt x="46" y="197"/>
                </a:lnTo>
                <a:lnTo>
                  <a:pt x="27" y="205"/>
                </a:lnTo>
                <a:lnTo>
                  <a:pt x="15" y="209"/>
                </a:lnTo>
                <a:lnTo>
                  <a:pt x="0" y="217"/>
                </a:lnTo>
                <a:lnTo>
                  <a:pt x="0" y="457"/>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19" name="Freeform 17"/>
          <p:cNvSpPr>
            <a:spLocks/>
          </p:cNvSpPr>
          <p:nvPr/>
        </p:nvSpPr>
        <p:spPr bwMode="auto">
          <a:xfrm>
            <a:off x="4765551" y="2016919"/>
            <a:ext cx="575072" cy="315516"/>
          </a:xfrm>
          <a:custGeom>
            <a:avLst/>
            <a:gdLst>
              <a:gd name="T0" fmla="*/ 0 w 434"/>
              <a:gd name="T1" fmla="*/ 2147483647 h 248"/>
              <a:gd name="T2" fmla="*/ 2147483647 w 434"/>
              <a:gd name="T3" fmla="*/ 2147483647 h 248"/>
              <a:gd name="T4" fmla="*/ 2147483647 w 434"/>
              <a:gd name="T5" fmla="*/ 2147483647 h 248"/>
              <a:gd name="T6" fmla="*/ 2147483647 w 434"/>
              <a:gd name="T7" fmla="*/ 2147483647 h 248"/>
              <a:gd name="T8" fmla="*/ 2147483647 w 434"/>
              <a:gd name="T9" fmla="*/ 2147483647 h 248"/>
              <a:gd name="T10" fmla="*/ 2147483647 w 434"/>
              <a:gd name="T11" fmla="*/ 2147483647 h 248"/>
              <a:gd name="T12" fmla="*/ 2147483647 w 434"/>
              <a:gd name="T13" fmla="*/ 2147483647 h 248"/>
              <a:gd name="T14" fmla="*/ 2147483647 w 434"/>
              <a:gd name="T15" fmla="*/ 2147483647 h 248"/>
              <a:gd name="T16" fmla="*/ 2147483647 w 434"/>
              <a:gd name="T17" fmla="*/ 2147483647 h 248"/>
              <a:gd name="T18" fmla="*/ 2147483647 w 434"/>
              <a:gd name="T19" fmla="*/ 2147483647 h 248"/>
              <a:gd name="T20" fmla="*/ 2147483647 w 434"/>
              <a:gd name="T21" fmla="*/ 2147483647 h 248"/>
              <a:gd name="T22" fmla="*/ 2147483647 w 434"/>
              <a:gd name="T23" fmla="*/ 2147483647 h 248"/>
              <a:gd name="T24" fmla="*/ 2147483647 w 434"/>
              <a:gd name="T25" fmla="*/ 2147483647 h 248"/>
              <a:gd name="T26" fmla="*/ 2147483647 w 434"/>
              <a:gd name="T27" fmla="*/ 2147483647 h 248"/>
              <a:gd name="T28" fmla="*/ 2147483647 w 434"/>
              <a:gd name="T29" fmla="*/ 2147483647 h 248"/>
              <a:gd name="T30" fmla="*/ 2147483647 w 434"/>
              <a:gd name="T31" fmla="*/ 0 h 248"/>
              <a:gd name="T32" fmla="*/ 0 w 434"/>
              <a:gd name="T33" fmla="*/ 0 h 248"/>
              <a:gd name="T34" fmla="*/ 0 w 434"/>
              <a:gd name="T35" fmla="*/ 2147483647 h 2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 h="248">
                <a:moveTo>
                  <a:pt x="0" y="248"/>
                </a:moveTo>
                <a:lnTo>
                  <a:pt x="427" y="232"/>
                </a:lnTo>
                <a:lnTo>
                  <a:pt x="434" y="217"/>
                </a:lnTo>
                <a:lnTo>
                  <a:pt x="434" y="205"/>
                </a:lnTo>
                <a:lnTo>
                  <a:pt x="423" y="46"/>
                </a:lnTo>
                <a:lnTo>
                  <a:pt x="357" y="77"/>
                </a:lnTo>
                <a:lnTo>
                  <a:pt x="353" y="69"/>
                </a:lnTo>
                <a:lnTo>
                  <a:pt x="334" y="46"/>
                </a:lnTo>
                <a:lnTo>
                  <a:pt x="322" y="50"/>
                </a:lnTo>
                <a:lnTo>
                  <a:pt x="306" y="50"/>
                </a:lnTo>
                <a:lnTo>
                  <a:pt x="303" y="46"/>
                </a:lnTo>
                <a:lnTo>
                  <a:pt x="279" y="38"/>
                </a:lnTo>
                <a:lnTo>
                  <a:pt x="241" y="38"/>
                </a:lnTo>
                <a:lnTo>
                  <a:pt x="66" y="42"/>
                </a:lnTo>
                <a:lnTo>
                  <a:pt x="62" y="23"/>
                </a:lnTo>
                <a:lnTo>
                  <a:pt x="58" y="0"/>
                </a:lnTo>
                <a:lnTo>
                  <a:pt x="0" y="0"/>
                </a:lnTo>
                <a:lnTo>
                  <a:pt x="0" y="248"/>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0" name="Freeform 18"/>
          <p:cNvSpPr>
            <a:spLocks/>
          </p:cNvSpPr>
          <p:nvPr/>
        </p:nvSpPr>
        <p:spPr bwMode="auto">
          <a:xfrm>
            <a:off x="5325144" y="2010966"/>
            <a:ext cx="503635" cy="265509"/>
          </a:xfrm>
          <a:custGeom>
            <a:avLst/>
            <a:gdLst>
              <a:gd name="T0" fmla="*/ 2147483647 w 380"/>
              <a:gd name="T1" fmla="*/ 2147483647 h 209"/>
              <a:gd name="T2" fmla="*/ 2147483647 w 380"/>
              <a:gd name="T3" fmla="*/ 2147483647 h 209"/>
              <a:gd name="T4" fmla="*/ 2147483647 w 380"/>
              <a:gd name="T5" fmla="*/ 2147483647 h 209"/>
              <a:gd name="T6" fmla="*/ 2147483647 w 380"/>
              <a:gd name="T7" fmla="*/ 2147483647 h 209"/>
              <a:gd name="T8" fmla="*/ 2147483647 w 380"/>
              <a:gd name="T9" fmla="*/ 2147483647 h 209"/>
              <a:gd name="T10" fmla="*/ 2147483647 w 380"/>
              <a:gd name="T11" fmla="*/ 0 h 209"/>
              <a:gd name="T12" fmla="*/ 2147483647 w 380"/>
              <a:gd name="T13" fmla="*/ 0 h 209"/>
              <a:gd name="T14" fmla="*/ 2147483647 w 380"/>
              <a:gd name="T15" fmla="*/ 2147483647 h 209"/>
              <a:gd name="T16" fmla="*/ 2147483647 w 380"/>
              <a:gd name="T17" fmla="*/ 2147483647 h 209"/>
              <a:gd name="T18" fmla="*/ 2147483647 w 380"/>
              <a:gd name="T19" fmla="*/ 2147483647 h 209"/>
              <a:gd name="T20" fmla="*/ 2147483647 w 380"/>
              <a:gd name="T21" fmla="*/ 2147483647 h 209"/>
              <a:gd name="T22" fmla="*/ 2147483647 w 380"/>
              <a:gd name="T23" fmla="*/ 2147483647 h 209"/>
              <a:gd name="T24" fmla="*/ 2147483647 w 380"/>
              <a:gd name="T25" fmla="*/ 2147483647 h 209"/>
              <a:gd name="T26" fmla="*/ 2147483647 w 380"/>
              <a:gd name="T27" fmla="*/ 2147483647 h 209"/>
              <a:gd name="T28" fmla="*/ 2147483647 w 380"/>
              <a:gd name="T29" fmla="*/ 2147483647 h 209"/>
              <a:gd name="T30" fmla="*/ 0 w 380"/>
              <a:gd name="T31" fmla="*/ 2147483647 h 209"/>
              <a:gd name="T32" fmla="*/ 2147483647 w 380"/>
              <a:gd name="T33" fmla="*/ 2147483647 h 209"/>
              <a:gd name="T34" fmla="*/ 2147483647 w 380"/>
              <a:gd name="T35" fmla="*/ 2147483647 h 209"/>
              <a:gd name="T36" fmla="*/ 2147483647 w 380"/>
              <a:gd name="T37" fmla="*/ 2147483647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0" h="209">
                <a:moveTo>
                  <a:pt x="376" y="54"/>
                </a:moveTo>
                <a:lnTo>
                  <a:pt x="357" y="54"/>
                </a:lnTo>
                <a:lnTo>
                  <a:pt x="256" y="104"/>
                </a:lnTo>
                <a:lnTo>
                  <a:pt x="155" y="46"/>
                </a:lnTo>
                <a:lnTo>
                  <a:pt x="136" y="23"/>
                </a:lnTo>
                <a:lnTo>
                  <a:pt x="124" y="0"/>
                </a:lnTo>
                <a:lnTo>
                  <a:pt x="108" y="0"/>
                </a:lnTo>
                <a:lnTo>
                  <a:pt x="124" y="23"/>
                </a:lnTo>
                <a:lnTo>
                  <a:pt x="140" y="39"/>
                </a:lnTo>
                <a:lnTo>
                  <a:pt x="124" y="31"/>
                </a:lnTo>
                <a:lnTo>
                  <a:pt x="112" y="27"/>
                </a:lnTo>
                <a:lnTo>
                  <a:pt x="101" y="31"/>
                </a:lnTo>
                <a:lnTo>
                  <a:pt x="77" y="42"/>
                </a:lnTo>
                <a:lnTo>
                  <a:pt x="70" y="42"/>
                </a:lnTo>
                <a:lnTo>
                  <a:pt x="31" y="31"/>
                </a:lnTo>
                <a:lnTo>
                  <a:pt x="0" y="50"/>
                </a:lnTo>
                <a:lnTo>
                  <a:pt x="11" y="209"/>
                </a:lnTo>
                <a:lnTo>
                  <a:pt x="380" y="201"/>
                </a:lnTo>
                <a:lnTo>
                  <a:pt x="376" y="54"/>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1" name="Freeform 19"/>
          <p:cNvSpPr>
            <a:spLocks/>
          </p:cNvSpPr>
          <p:nvPr/>
        </p:nvSpPr>
        <p:spPr bwMode="auto">
          <a:xfrm>
            <a:off x="5822826" y="1951436"/>
            <a:ext cx="464344" cy="582215"/>
          </a:xfrm>
          <a:custGeom>
            <a:avLst/>
            <a:gdLst>
              <a:gd name="T0" fmla="*/ 2147483647 w 349"/>
              <a:gd name="T1" fmla="*/ 2147483647 h 458"/>
              <a:gd name="T2" fmla="*/ 2147483647 w 349"/>
              <a:gd name="T3" fmla="*/ 0 h 458"/>
              <a:gd name="T4" fmla="*/ 2147483647 w 349"/>
              <a:gd name="T5" fmla="*/ 0 h 458"/>
              <a:gd name="T6" fmla="*/ 2147483647 w 349"/>
              <a:gd name="T7" fmla="*/ 2147483647 h 458"/>
              <a:gd name="T8" fmla="*/ 2147483647 w 349"/>
              <a:gd name="T9" fmla="*/ 2147483647 h 458"/>
              <a:gd name="T10" fmla="*/ 2147483647 w 349"/>
              <a:gd name="T11" fmla="*/ 2147483647 h 458"/>
              <a:gd name="T12" fmla="*/ 2147483647 w 349"/>
              <a:gd name="T13" fmla="*/ 2147483647 h 458"/>
              <a:gd name="T14" fmla="*/ 2147483647 w 349"/>
              <a:gd name="T15" fmla="*/ 2147483647 h 458"/>
              <a:gd name="T16" fmla="*/ 2147483647 w 349"/>
              <a:gd name="T17" fmla="*/ 2147483647 h 458"/>
              <a:gd name="T18" fmla="*/ 2147483647 w 349"/>
              <a:gd name="T19" fmla="*/ 2147483647 h 458"/>
              <a:gd name="T20" fmla="*/ 0 w 349"/>
              <a:gd name="T21" fmla="*/ 2147483647 h 458"/>
              <a:gd name="T22" fmla="*/ 2147483647 w 349"/>
              <a:gd name="T23" fmla="*/ 2147483647 h 458"/>
              <a:gd name="T24" fmla="*/ 2147483647 w 349"/>
              <a:gd name="T25" fmla="*/ 2147483647 h 458"/>
              <a:gd name="T26" fmla="*/ 2147483647 w 349"/>
              <a:gd name="T27" fmla="*/ 2147483647 h 458"/>
              <a:gd name="T28" fmla="*/ 2147483647 w 349"/>
              <a:gd name="T29" fmla="*/ 2147483647 h 458"/>
              <a:gd name="T30" fmla="*/ 2147483647 w 349"/>
              <a:gd name="T31" fmla="*/ 2147483647 h 458"/>
              <a:gd name="T32" fmla="*/ 2147483647 w 349"/>
              <a:gd name="T33" fmla="*/ 2147483647 h 458"/>
              <a:gd name="T34" fmla="*/ 2147483647 w 349"/>
              <a:gd name="T35" fmla="*/ 2147483647 h 458"/>
              <a:gd name="T36" fmla="*/ 2147483647 w 349"/>
              <a:gd name="T37" fmla="*/ 2147483647 h 458"/>
              <a:gd name="T38" fmla="*/ 2147483647 w 349"/>
              <a:gd name="T39" fmla="*/ 2147483647 h 458"/>
              <a:gd name="T40" fmla="*/ 2147483647 w 349"/>
              <a:gd name="T41" fmla="*/ 2147483647 h 458"/>
              <a:gd name="T42" fmla="*/ 2147483647 w 349"/>
              <a:gd name="T43" fmla="*/ 2147483647 h 458"/>
              <a:gd name="T44" fmla="*/ 2147483647 w 349"/>
              <a:gd name="T45" fmla="*/ 2147483647 h 4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9" h="458">
                <a:moveTo>
                  <a:pt x="279" y="8"/>
                </a:moveTo>
                <a:lnTo>
                  <a:pt x="260" y="0"/>
                </a:lnTo>
                <a:lnTo>
                  <a:pt x="237" y="0"/>
                </a:lnTo>
                <a:lnTo>
                  <a:pt x="194" y="27"/>
                </a:lnTo>
                <a:lnTo>
                  <a:pt x="163" y="43"/>
                </a:lnTo>
                <a:lnTo>
                  <a:pt x="128" y="51"/>
                </a:lnTo>
                <a:lnTo>
                  <a:pt x="89" y="58"/>
                </a:lnTo>
                <a:lnTo>
                  <a:pt x="74" y="70"/>
                </a:lnTo>
                <a:lnTo>
                  <a:pt x="54" y="97"/>
                </a:lnTo>
                <a:lnTo>
                  <a:pt x="23" y="97"/>
                </a:lnTo>
                <a:lnTo>
                  <a:pt x="0" y="101"/>
                </a:lnTo>
                <a:lnTo>
                  <a:pt x="4" y="248"/>
                </a:lnTo>
                <a:lnTo>
                  <a:pt x="12" y="458"/>
                </a:lnTo>
                <a:lnTo>
                  <a:pt x="140" y="458"/>
                </a:lnTo>
                <a:lnTo>
                  <a:pt x="140" y="380"/>
                </a:lnTo>
                <a:lnTo>
                  <a:pt x="206" y="380"/>
                </a:lnTo>
                <a:lnTo>
                  <a:pt x="206" y="322"/>
                </a:lnTo>
                <a:lnTo>
                  <a:pt x="276" y="322"/>
                </a:lnTo>
                <a:lnTo>
                  <a:pt x="276" y="241"/>
                </a:lnTo>
                <a:lnTo>
                  <a:pt x="349" y="241"/>
                </a:lnTo>
                <a:lnTo>
                  <a:pt x="349" y="171"/>
                </a:lnTo>
                <a:lnTo>
                  <a:pt x="279" y="171"/>
                </a:lnTo>
                <a:lnTo>
                  <a:pt x="279" y="8"/>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2" name="Freeform 20"/>
          <p:cNvSpPr>
            <a:spLocks/>
          </p:cNvSpPr>
          <p:nvPr/>
        </p:nvSpPr>
        <p:spPr bwMode="auto">
          <a:xfrm>
            <a:off x="6194300" y="1802607"/>
            <a:ext cx="553641" cy="454819"/>
          </a:xfrm>
          <a:custGeom>
            <a:avLst/>
            <a:gdLst>
              <a:gd name="T0" fmla="*/ 0 w 419"/>
              <a:gd name="T1" fmla="*/ 2147483647 h 357"/>
              <a:gd name="T2" fmla="*/ 0 w 419"/>
              <a:gd name="T3" fmla="*/ 2147483647 h 357"/>
              <a:gd name="T4" fmla="*/ 2147483647 w 419"/>
              <a:gd name="T5" fmla="*/ 2147483647 h 357"/>
              <a:gd name="T6" fmla="*/ 2147483647 w 419"/>
              <a:gd name="T7" fmla="*/ 2147483647 h 357"/>
              <a:gd name="T8" fmla="*/ 2147483647 w 419"/>
              <a:gd name="T9" fmla="*/ 2147483647 h 357"/>
              <a:gd name="T10" fmla="*/ 2147483647 w 419"/>
              <a:gd name="T11" fmla="*/ 2147483647 h 357"/>
              <a:gd name="T12" fmla="*/ 2147483647 w 419"/>
              <a:gd name="T13" fmla="*/ 2147483647 h 357"/>
              <a:gd name="T14" fmla="*/ 2147483647 w 419"/>
              <a:gd name="T15" fmla="*/ 2147483647 h 357"/>
              <a:gd name="T16" fmla="*/ 2147483647 w 419"/>
              <a:gd name="T17" fmla="*/ 2147483647 h 357"/>
              <a:gd name="T18" fmla="*/ 2147483647 w 419"/>
              <a:gd name="T19" fmla="*/ 2147483647 h 357"/>
              <a:gd name="T20" fmla="*/ 2147483647 w 419"/>
              <a:gd name="T21" fmla="*/ 2147483647 h 357"/>
              <a:gd name="T22" fmla="*/ 2147483647 w 419"/>
              <a:gd name="T23" fmla="*/ 0 h 357"/>
              <a:gd name="T24" fmla="*/ 2147483647 w 419"/>
              <a:gd name="T25" fmla="*/ 2147483647 h 357"/>
              <a:gd name="T26" fmla="*/ 2147483647 w 419"/>
              <a:gd name="T27" fmla="*/ 2147483647 h 357"/>
              <a:gd name="T28" fmla="*/ 2147483647 w 419"/>
              <a:gd name="T29" fmla="*/ 2147483647 h 357"/>
              <a:gd name="T30" fmla="*/ 2147483647 w 419"/>
              <a:gd name="T31" fmla="*/ 2147483647 h 357"/>
              <a:gd name="T32" fmla="*/ 0 w 419"/>
              <a:gd name="T33" fmla="*/ 2147483647 h 3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9" h="357">
                <a:moveTo>
                  <a:pt x="0" y="124"/>
                </a:moveTo>
                <a:lnTo>
                  <a:pt x="0" y="287"/>
                </a:lnTo>
                <a:lnTo>
                  <a:pt x="70" y="287"/>
                </a:lnTo>
                <a:lnTo>
                  <a:pt x="70" y="357"/>
                </a:lnTo>
                <a:lnTo>
                  <a:pt x="299" y="357"/>
                </a:lnTo>
                <a:lnTo>
                  <a:pt x="299" y="341"/>
                </a:lnTo>
                <a:lnTo>
                  <a:pt x="272" y="314"/>
                </a:lnTo>
                <a:lnTo>
                  <a:pt x="272" y="271"/>
                </a:lnTo>
                <a:lnTo>
                  <a:pt x="419" y="267"/>
                </a:lnTo>
                <a:lnTo>
                  <a:pt x="412" y="54"/>
                </a:lnTo>
                <a:lnTo>
                  <a:pt x="338" y="54"/>
                </a:lnTo>
                <a:lnTo>
                  <a:pt x="338" y="0"/>
                </a:lnTo>
                <a:lnTo>
                  <a:pt x="233" y="89"/>
                </a:lnTo>
                <a:lnTo>
                  <a:pt x="175" y="132"/>
                </a:lnTo>
                <a:lnTo>
                  <a:pt x="43" y="139"/>
                </a:lnTo>
                <a:lnTo>
                  <a:pt x="24" y="132"/>
                </a:lnTo>
                <a:lnTo>
                  <a:pt x="0" y="124"/>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3" name="Freeform 21"/>
          <p:cNvSpPr>
            <a:spLocks/>
          </p:cNvSpPr>
          <p:nvPr/>
        </p:nvSpPr>
        <p:spPr bwMode="auto">
          <a:xfrm>
            <a:off x="6738415" y="1679973"/>
            <a:ext cx="395288" cy="463153"/>
          </a:xfrm>
          <a:custGeom>
            <a:avLst/>
            <a:gdLst>
              <a:gd name="T0" fmla="*/ 2147483647 w 298"/>
              <a:gd name="T1" fmla="*/ 2147483647 h 364"/>
              <a:gd name="T2" fmla="*/ 2147483647 w 298"/>
              <a:gd name="T3" fmla="*/ 2147483647 h 364"/>
              <a:gd name="T4" fmla="*/ 2147483647 w 298"/>
              <a:gd name="T5" fmla="*/ 2147483647 h 364"/>
              <a:gd name="T6" fmla="*/ 2147483647 w 298"/>
              <a:gd name="T7" fmla="*/ 0 h 364"/>
              <a:gd name="T8" fmla="*/ 2147483647 w 298"/>
              <a:gd name="T9" fmla="*/ 0 h 364"/>
              <a:gd name="T10" fmla="*/ 2147483647 w 298"/>
              <a:gd name="T11" fmla="*/ 2147483647 h 364"/>
              <a:gd name="T12" fmla="*/ 2147483647 w 298"/>
              <a:gd name="T13" fmla="*/ 2147483647 h 364"/>
              <a:gd name="T14" fmla="*/ 2147483647 w 298"/>
              <a:gd name="T15" fmla="*/ 2147483647 h 364"/>
              <a:gd name="T16" fmla="*/ 0 w 298"/>
              <a:gd name="T17" fmla="*/ 2147483647 h 364"/>
              <a:gd name="T18" fmla="*/ 2147483647 w 298"/>
              <a:gd name="T19" fmla="*/ 2147483647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8" h="364">
                <a:moveTo>
                  <a:pt x="7" y="364"/>
                </a:moveTo>
                <a:lnTo>
                  <a:pt x="298" y="353"/>
                </a:lnTo>
                <a:lnTo>
                  <a:pt x="291" y="202"/>
                </a:lnTo>
                <a:lnTo>
                  <a:pt x="279" y="0"/>
                </a:lnTo>
                <a:lnTo>
                  <a:pt x="209" y="0"/>
                </a:lnTo>
                <a:lnTo>
                  <a:pt x="209" y="74"/>
                </a:lnTo>
                <a:lnTo>
                  <a:pt x="77" y="74"/>
                </a:lnTo>
                <a:lnTo>
                  <a:pt x="77" y="151"/>
                </a:lnTo>
                <a:lnTo>
                  <a:pt x="0" y="151"/>
                </a:lnTo>
                <a:lnTo>
                  <a:pt x="7" y="364"/>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4" name="Freeform 22"/>
          <p:cNvSpPr>
            <a:spLocks/>
          </p:cNvSpPr>
          <p:nvPr/>
        </p:nvSpPr>
        <p:spPr bwMode="auto">
          <a:xfrm>
            <a:off x="7125368" y="1926432"/>
            <a:ext cx="486966" cy="484585"/>
          </a:xfrm>
          <a:custGeom>
            <a:avLst/>
            <a:gdLst>
              <a:gd name="T0" fmla="*/ 2147483647 w 368"/>
              <a:gd name="T1" fmla="*/ 0 h 380"/>
              <a:gd name="T2" fmla="*/ 0 w 368"/>
              <a:gd name="T3" fmla="*/ 2147483647 h 380"/>
              <a:gd name="T4" fmla="*/ 2147483647 w 368"/>
              <a:gd name="T5" fmla="*/ 2147483647 h 380"/>
              <a:gd name="T6" fmla="*/ 2147483647 w 368"/>
              <a:gd name="T7" fmla="*/ 2147483647 h 380"/>
              <a:gd name="T8" fmla="*/ 2147483647 w 368"/>
              <a:gd name="T9" fmla="*/ 2147483647 h 380"/>
              <a:gd name="T10" fmla="*/ 2147483647 w 368"/>
              <a:gd name="T11" fmla="*/ 0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8" h="380">
                <a:moveTo>
                  <a:pt x="353" y="0"/>
                </a:moveTo>
                <a:lnTo>
                  <a:pt x="0" y="8"/>
                </a:lnTo>
                <a:lnTo>
                  <a:pt x="7" y="159"/>
                </a:lnTo>
                <a:lnTo>
                  <a:pt x="19" y="380"/>
                </a:lnTo>
                <a:lnTo>
                  <a:pt x="368" y="368"/>
                </a:lnTo>
                <a:lnTo>
                  <a:pt x="353" y="0"/>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5" name="Freeform 23"/>
          <p:cNvSpPr>
            <a:spLocks/>
          </p:cNvSpPr>
          <p:nvPr/>
        </p:nvSpPr>
        <p:spPr bwMode="auto">
          <a:xfrm>
            <a:off x="3384425" y="2324101"/>
            <a:ext cx="466725" cy="335756"/>
          </a:xfrm>
          <a:custGeom>
            <a:avLst/>
            <a:gdLst>
              <a:gd name="T0" fmla="*/ 0 w 353"/>
              <a:gd name="T1" fmla="*/ 2147483647 h 264"/>
              <a:gd name="T2" fmla="*/ 0 w 353"/>
              <a:gd name="T3" fmla="*/ 2147483647 h 264"/>
              <a:gd name="T4" fmla="*/ 2147483647 w 353"/>
              <a:gd name="T5" fmla="*/ 2147483647 h 264"/>
              <a:gd name="T6" fmla="*/ 2147483647 w 353"/>
              <a:gd name="T7" fmla="*/ 2147483647 h 264"/>
              <a:gd name="T8" fmla="*/ 2147483647 w 353"/>
              <a:gd name="T9" fmla="*/ 2147483647 h 264"/>
              <a:gd name="T10" fmla="*/ 2147483647 w 353"/>
              <a:gd name="T11" fmla="*/ 2147483647 h 264"/>
              <a:gd name="T12" fmla="*/ 2147483647 w 353"/>
              <a:gd name="T13" fmla="*/ 2147483647 h 264"/>
              <a:gd name="T14" fmla="*/ 2147483647 w 353"/>
              <a:gd name="T15" fmla="*/ 0 h 264"/>
              <a:gd name="T16" fmla="*/ 0 w 353"/>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3" h="264">
                <a:moveTo>
                  <a:pt x="0" y="4"/>
                </a:moveTo>
                <a:lnTo>
                  <a:pt x="0" y="260"/>
                </a:lnTo>
                <a:lnTo>
                  <a:pt x="318" y="264"/>
                </a:lnTo>
                <a:lnTo>
                  <a:pt x="350" y="264"/>
                </a:lnTo>
                <a:lnTo>
                  <a:pt x="353" y="85"/>
                </a:lnTo>
                <a:lnTo>
                  <a:pt x="353" y="43"/>
                </a:lnTo>
                <a:lnTo>
                  <a:pt x="268" y="47"/>
                </a:lnTo>
                <a:lnTo>
                  <a:pt x="264" y="0"/>
                </a:lnTo>
                <a:lnTo>
                  <a:pt x="0" y="4"/>
                </a:lnTo>
                <a:close/>
              </a:path>
            </a:pathLst>
          </a:custGeom>
          <a:solidFill>
            <a:schemeClr val="bg1"/>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6" name="Freeform 24"/>
          <p:cNvSpPr>
            <a:spLocks/>
          </p:cNvSpPr>
          <p:nvPr/>
        </p:nvSpPr>
        <p:spPr bwMode="auto">
          <a:xfrm>
            <a:off x="3807098" y="2434830"/>
            <a:ext cx="501253" cy="391715"/>
          </a:xfrm>
          <a:custGeom>
            <a:avLst/>
            <a:gdLst>
              <a:gd name="T0" fmla="*/ 0 w 377"/>
              <a:gd name="T1" fmla="*/ 2147483647 h 307"/>
              <a:gd name="T2" fmla="*/ 0 w 377"/>
              <a:gd name="T3" fmla="*/ 2147483647 h 307"/>
              <a:gd name="T4" fmla="*/ 2147483647 w 377"/>
              <a:gd name="T5" fmla="*/ 2147483647 h 307"/>
              <a:gd name="T6" fmla="*/ 2147483647 w 377"/>
              <a:gd name="T7" fmla="*/ 2147483647 h 307"/>
              <a:gd name="T8" fmla="*/ 2147483647 w 377"/>
              <a:gd name="T9" fmla="*/ 2147483647 h 307"/>
              <a:gd name="T10" fmla="*/ 2147483647 w 377"/>
              <a:gd name="T11" fmla="*/ 2147483647 h 307"/>
              <a:gd name="T12" fmla="*/ 2147483647 w 377"/>
              <a:gd name="T13" fmla="*/ 2147483647 h 307"/>
              <a:gd name="T14" fmla="*/ 2147483647 w 377"/>
              <a:gd name="T15" fmla="*/ 2147483647 h 307"/>
              <a:gd name="T16" fmla="*/ 2147483647 w 377"/>
              <a:gd name="T17" fmla="*/ 2147483647 h 307"/>
              <a:gd name="T18" fmla="*/ 2147483647 w 377"/>
              <a:gd name="T19" fmla="*/ 0 h 307"/>
              <a:gd name="T20" fmla="*/ 2147483647 w 377"/>
              <a:gd name="T21" fmla="*/ 0 h 307"/>
              <a:gd name="T22" fmla="*/ 2147483647 w 377"/>
              <a:gd name="T23" fmla="*/ 2147483647 h 307"/>
              <a:gd name="T24" fmla="*/ 0 w 377"/>
              <a:gd name="T25" fmla="*/ 2147483647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7" h="307">
                <a:moveTo>
                  <a:pt x="0" y="179"/>
                </a:moveTo>
                <a:lnTo>
                  <a:pt x="0" y="268"/>
                </a:lnTo>
                <a:lnTo>
                  <a:pt x="35" y="268"/>
                </a:lnTo>
                <a:lnTo>
                  <a:pt x="35" y="307"/>
                </a:lnTo>
                <a:lnTo>
                  <a:pt x="214" y="307"/>
                </a:lnTo>
                <a:lnTo>
                  <a:pt x="214" y="264"/>
                </a:lnTo>
                <a:lnTo>
                  <a:pt x="288" y="264"/>
                </a:lnTo>
                <a:lnTo>
                  <a:pt x="288" y="249"/>
                </a:lnTo>
                <a:lnTo>
                  <a:pt x="377" y="249"/>
                </a:lnTo>
                <a:lnTo>
                  <a:pt x="377" y="0"/>
                </a:lnTo>
                <a:lnTo>
                  <a:pt x="35" y="0"/>
                </a:lnTo>
                <a:lnTo>
                  <a:pt x="32" y="179"/>
                </a:lnTo>
                <a:lnTo>
                  <a:pt x="0" y="179"/>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7" name="Freeform 25"/>
          <p:cNvSpPr>
            <a:spLocks/>
          </p:cNvSpPr>
          <p:nvPr/>
        </p:nvSpPr>
        <p:spPr bwMode="auto">
          <a:xfrm>
            <a:off x="4308351" y="2430067"/>
            <a:ext cx="460772" cy="448865"/>
          </a:xfrm>
          <a:custGeom>
            <a:avLst/>
            <a:gdLst>
              <a:gd name="T0" fmla="*/ 0 w 349"/>
              <a:gd name="T1" fmla="*/ 2147483647 h 353"/>
              <a:gd name="T2" fmla="*/ 0 w 349"/>
              <a:gd name="T3" fmla="*/ 2147483647 h 353"/>
              <a:gd name="T4" fmla="*/ 2147483647 w 349"/>
              <a:gd name="T5" fmla="*/ 2147483647 h 353"/>
              <a:gd name="T6" fmla="*/ 2147483647 w 349"/>
              <a:gd name="T7" fmla="*/ 2147483647 h 353"/>
              <a:gd name="T8" fmla="*/ 2147483647 w 349"/>
              <a:gd name="T9" fmla="*/ 2147483647 h 353"/>
              <a:gd name="T10" fmla="*/ 2147483647 w 349"/>
              <a:gd name="T11" fmla="*/ 2147483647 h 353"/>
              <a:gd name="T12" fmla="*/ 2147483647 w 349"/>
              <a:gd name="T13" fmla="*/ 2147483647 h 353"/>
              <a:gd name="T14" fmla="*/ 2147483647 w 349"/>
              <a:gd name="T15" fmla="*/ 2147483647 h 353"/>
              <a:gd name="T16" fmla="*/ 2147483647 w 349"/>
              <a:gd name="T17" fmla="*/ 2147483647 h 353"/>
              <a:gd name="T18" fmla="*/ 2147483647 w 349"/>
              <a:gd name="T19" fmla="*/ 0 h 353"/>
              <a:gd name="T20" fmla="*/ 0 w 349"/>
              <a:gd name="T21" fmla="*/ 2147483647 h 3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9" h="353">
                <a:moveTo>
                  <a:pt x="0" y="4"/>
                </a:moveTo>
                <a:lnTo>
                  <a:pt x="0" y="353"/>
                </a:lnTo>
                <a:lnTo>
                  <a:pt x="279" y="353"/>
                </a:lnTo>
                <a:lnTo>
                  <a:pt x="271" y="253"/>
                </a:lnTo>
                <a:lnTo>
                  <a:pt x="302" y="253"/>
                </a:lnTo>
                <a:lnTo>
                  <a:pt x="302" y="202"/>
                </a:lnTo>
                <a:lnTo>
                  <a:pt x="326" y="202"/>
                </a:lnTo>
                <a:lnTo>
                  <a:pt x="322" y="167"/>
                </a:lnTo>
                <a:lnTo>
                  <a:pt x="349" y="167"/>
                </a:lnTo>
                <a:lnTo>
                  <a:pt x="349" y="0"/>
                </a:lnTo>
                <a:lnTo>
                  <a:pt x="0" y="4"/>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8" name="Freeform 26"/>
          <p:cNvSpPr>
            <a:spLocks/>
          </p:cNvSpPr>
          <p:nvPr/>
        </p:nvSpPr>
        <p:spPr bwMode="auto">
          <a:xfrm>
            <a:off x="4765550" y="2314575"/>
            <a:ext cx="590550" cy="329804"/>
          </a:xfrm>
          <a:custGeom>
            <a:avLst/>
            <a:gdLst>
              <a:gd name="T0" fmla="*/ 2147483647 w 446"/>
              <a:gd name="T1" fmla="*/ 2147483647 h 260"/>
              <a:gd name="T2" fmla="*/ 2147483647 w 446"/>
              <a:gd name="T3" fmla="*/ 2147483647 h 260"/>
              <a:gd name="T4" fmla="*/ 2147483647 w 446"/>
              <a:gd name="T5" fmla="*/ 2147483647 h 260"/>
              <a:gd name="T6" fmla="*/ 2147483647 w 446"/>
              <a:gd name="T7" fmla="*/ 2147483647 h 260"/>
              <a:gd name="T8" fmla="*/ 2147483647 w 446"/>
              <a:gd name="T9" fmla="*/ 0 h 260"/>
              <a:gd name="T10" fmla="*/ 0 w 446"/>
              <a:gd name="T11" fmla="*/ 2147483647 h 260"/>
              <a:gd name="T12" fmla="*/ 2147483647 w 446"/>
              <a:gd name="T13" fmla="*/ 2147483647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6" h="260">
                <a:moveTo>
                  <a:pt x="4" y="93"/>
                </a:moveTo>
                <a:lnTo>
                  <a:pt x="4" y="260"/>
                </a:lnTo>
                <a:lnTo>
                  <a:pt x="237" y="256"/>
                </a:lnTo>
                <a:lnTo>
                  <a:pt x="446" y="256"/>
                </a:lnTo>
                <a:lnTo>
                  <a:pt x="427" y="0"/>
                </a:lnTo>
                <a:lnTo>
                  <a:pt x="0" y="16"/>
                </a:lnTo>
                <a:lnTo>
                  <a:pt x="4" y="93"/>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29" name="Freeform 27"/>
          <p:cNvSpPr>
            <a:spLocks/>
          </p:cNvSpPr>
          <p:nvPr/>
        </p:nvSpPr>
        <p:spPr bwMode="auto">
          <a:xfrm>
            <a:off x="5331097" y="2266951"/>
            <a:ext cx="508397" cy="370285"/>
          </a:xfrm>
          <a:custGeom>
            <a:avLst/>
            <a:gdLst>
              <a:gd name="T0" fmla="*/ 2147483647 w 384"/>
              <a:gd name="T1" fmla="*/ 2147483647 h 291"/>
              <a:gd name="T2" fmla="*/ 2147483647 w 384"/>
              <a:gd name="T3" fmla="*/ 2147483647 h 291"/>
              <a:gd name="T4" fmla="*/ 0 w 384"/>
              <a:gd name="T5" fmla="*/ 2147483647 h 291"/>
              <a:gd name="T6" fmla="*/ 2147483647 w 384"/>
              <a:gd name="T7" fmla="*/ 2147483647 h 291"/>
              <a:gd name="T8" fmla="*/ 2147483647 w 384"/>
              <a:gd name="T9" fmla="*/ 2147483647 h 291"/>
              <a:gd name="T10" fmla="*/ 2147483647 w 384"/>
              <a:gd name="T11" fmla="*/ 2147483647 h 291"/>
              <a:gd name="T12" fmla="*/ 2147483647 w 384"/>
              <a:gd name="T13" fmla="*/ 2147483647 h 291"/>
              <a:gd name="T14" fmla="*/ 2147483647 w 384"/>
              <a:gd name="T15" fmla="*/ 0 h 291"/>
              <a:gd name="T16" fmla="*/ 2147483647 w 384"/>
              <a:gd name="T17" fmla="*/ 2147483647 h 2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 h="291">
                <a:moveTo>
                  <a:pt x="7" y="8"/>
                </a:moveTo>
                <a:lnTo>
                  <a:pt x="7" y="20"/>
                </a:lnTo>
                <a:lnTo>
                  <a:pt x="0" y="35"/>
                </a:lnTo>
                <a:lnTo>
                  <a:pt x="19" y="291"/>
                </a:lnTo>
                <a:lnTo>
                  <a:pt x="318" y="291"/>
                </a:lnTo>
                <a:lnTo>
                  <a:pt x="310" y="210"/>
                </a:lnTo>
                <a:lnTo>
                  <a:pt x="384" y="210"/>
                </a:lnTo>
                <a:lnTo>
                  <a:pt x="376" y="0"/>
                </a:lnTo>
                <a:lnTo>
                  <a:pt x="7" y="8"/>
                </a:lnTo>
                <a:close/>
              </a:path>
            </a:pathLst>
          </a:custGeom>
          <a:solidFill>
            <a:schemeClr val="accent3">
              <a:lumMod val="60000"/>
              <a:lumOff val="40000"/>
            </a:schemeClr>
          </a:solidFill>
          <a:ln w="15875">
            <a:solidFill>
              <a:schemeClr val="tx1"/>
            </a:solidFill>
            <a:prstDash val="solid"/>
            <a:round/>
            <a:headEnd/>
            <a:tailEnd/>
          </a:ln>
        </p:spPr>
        <p:txBody>
          <a:bodyPr/>
          <a:lstStyle/>
          <a:p>
            <a:pPr>
              <a:defRPr/>
            </a:pPr>
            <a:endParaRPr lang="en-US" sz="1350">
              <a:solidFill>
                <a:srgbClr val="000000"/>
              </a:solidFill>
              <a:latin typeface="Calibri"/>
            </a:endParaRPr>
          </a:p>
        </p:txBody>
      </p:sp>
      <p:sp>
        <p:nvSpPr>
          <p:cNvPr id="30" name="Freeform 28"/>
          <p:cNvSpPr>
            <a:spLocks/>
          </p:cNvSpPr>
          <p:nvPr/>
        </p:nvSpPr>
        <p:spPr bwMode="auto">
          <a:xfrm>
            <a:off x="6008562" y="2257426"/>
            <a:ext cx="458391" cy="373856"/>
          </a:xfrm>
          <a:custGeom>
            <a:avLst/>
            <a:gdLst>
              <a:gd name="T0" fmla="*/ 0 w 345"/>
              <a:gd name="T1" fmla="*/ 2147483647 h 294"/>
              <a:gd name="T2" fmla="*/ 0 w 345"/>
              <a:gd name="T3" fmla="*/ 2147483647 h 294"/>
              <a:gd name="T4" fmla="*/ 2147483647 w 345"/>
              <a:gd name="T5" fmla="*/ 2147483647 h 294"/>
              <a:gd name="T6" fmla="*/ 2147483647 w 345"/>
              <a:gd name="T7" fmla="*/ 2147483647 h 294"/>
              <a:gd name="T8" fmla="*/ 2147483647 w 345"/>
              <a:gd name="T9" fmla="*/ 0 h 294"/>
              <a:gd name="T10" fmla="*/ 2147483647 w 345"/>
              <a:gd name="T11" fmla="*/ 0 h 294"/>
              <a:gd name="T12" fmla="*/ 2147483647 w 345"/>
              <a:gd name="T13" fmla="*/ 2147483647 h 294"/>
              <a:gd name="T14" fmla="*/ 2147483647 w 345"/>
              <a:gd name="T15" fmla="*/ 2147483647 h 294"/>
              <a:gd name="T16" fmla="*/ 2147483647 w 345"/>
              <a:gd name="T17" fmla="*/ 2147483647 h 294"/>
              <a:gd name="T18" fmla="*/ 0 w 345"/>
              <a:gd name="T19" fmla="*/ 2147483647 h 294"/>
              <a:gd name="T20" fmla="*/ 0 w 345"/>
              <a:gd name="T21" fmla="*/ 2147483647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5" h="294">
                <a:moveTo>
                  <a:pt x="0" y="217"/>
                </a:moveTo>
                <a:lnTo>
                  <a:pt x="0" y="294"/>
                </a:lnTo>
                <a:lnTo>
                  <a:pt x="31" y="291"/>
                </a:lnTo>
                <a:lnTo>
                  <a:pt x="345" y="279"/>
                </a:lnTo>
                <a:lnTo>
                  <a:pt x="341" y="0"/>
                </a:lnTo>
                <a:lnTo>
                  <a:pt x="136" y="0"/>
                </a:lnTo>
                <a:lnTo>
                  <a:pt x="136" y="81"/>
                </a:lnTo>
                <a:lnTo>
                  <a:pt x="66" y="81"/>
                </a:lnTo>
                <a:lnTo>
                  <a:pt x="66" y="139"/>
                </a:lnTo>
                <a:lnTo>
                  <a:pt x="0" y="139"/>
                </a:lnTo>
                <a:lnTo>
                  <a:pt x="0" y="217"/>
                </a:lnTo>
                <a:close/>
              </a:path>
            </a:pathLst>
          </a:custGeom>
          <a:pattFill prst="pct40">
            <a:fgClr>
              <a:schemeClr val="accent3">
                <a:lumMod val="60000"/>
                <a:lumOff val="40000"/>
              </a:schemeClr>
            </a:fgClr>
            <a:bgClr>
              <a:schemeClr val="bg1"/>
            </a:bgClr>
          </a:patt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1" name="Freeform 29"/>
          <p:cNvSpPr>
            <a:spLocks/>
          </p:cNvSpPr>
          <p:nvPr/>
        </p:nvSpPr>
        <p:spPr bwMode="auto">
          <a:xfrm>
            <a:off x="6461000" y="2143126"/>
            <a:ext cx="314325" cy="569119"/>
          </a:xfrm>
          <a:custGeom>
            <a:avLst/>
            <a:gdLst>
              <a:gd name="T0" fmla="*/ 0 w 237"/>
              <a:gd name="T1" fmla="*/ 2147483647 h 447"/>
              <a:gd name="T2" fmla="*/ 2147483647 w 237"/>
              <a:gd name="T3" fmla="*/ 2147483647 h 447"/>
              <a:gd name="T4" fmla="*/ 2147483647 w 237"/>
              <a:gd name="T5" fmla="*/ 2147483647 h 447"/>
              <a:gd name="T6" fmla="*/ 2147483647 w 237"/>
              <a:gd name="T7" fmla="*/ 2147483647 h 447"/>
              <a:gd name="T8" fmla="*/ 2147483647 w 237"/>
              <a:gd name="T9" fmla="*/ 2147483647 h 447"/>
              <a:gd name="T10" fmla="*/ 2147483647 w 237"/>
              <a:gd name="T11" fmla="*/ 2147483647 h 447"/>
              <a:gd name="T12" fmla="*/ 2147483647 w 237"/>
              <a:gd name="T13" fmla="*/ 2147483647 h 447"/>
              <a:gd name="T14" fmla="*/ 2147483647 w 237"/>
              <a:gd name="T15" fmla="*/ 0 h 447"/>
              <a:gd name="T16" fmla="*/ 2147483647 w 237"/>
              <a:gd name="T17" fmla="*/ 2147483647 h 447"/>
              <a:gd name="T18" fmla="*/ 2147483647 w 237"/>
              <a:gd name="T19" fmla="*/ 2147483647 h 447"/>
              <a:gd name="T20" fmla="*/ 2147483647 w 237"/>
              <a:gd name="T21" fmla="*/ 2147483647 h 447"/>
              <a:gd name="T22" fmla="*/ 2147483647 w 237"/>
              <a:gd name="T23" fmla="*/ 2147483647 h 447"/>
              <a:gd name="T24" fmla="*/ 0 w 237"/>
              <a:gd name="T25" fmla="*/ 2147483647 h 4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7" h="447">
                <a:moveTo>
                  <a:pt x="0" y="90"/>
                </a:moveTo>
                <a:lnTo>
                  <a:pt x="4" y="369"/>
                </a:lnTo>
                <a:lnTo>
                  <a:pt x="43" y="365"/>
                </a:lnTo>
                <a:lnTo>
                  <a:pt x="43" y="447"/>
                </a:lnTo>
                <a:lnTo>
                  <a:pt x="217" y="447"/>
                </a:lnTo>
                <a:lnTo>
                  <a:pt x="214" y="369"/>
                </a:lnTo>
                <a:lnTo>
                  <a:pt x="237" y="369"/>
                </a:lnTo>
                <a:lnTo>
                  <a:pt x="217" y="0"/>
                </a:lnTo>
                <a:lnTo>
                  <a:pt x="70" y="4"/>
                </a:lnTo>
                <a:lnTo>
                  <a:pt x="70" y="47"/>
                </a:lnTo>
                <a:lnTo>
                  <a:pt x="97" y="74"/>
                </a:lnTo>
                <a:lnTo>
                  <a:pt x="97" y="90"/>
                </a:lnTo>
                <a:lnTo>
                  <a:pt x="0" y="90"/>
                </a:lnTo>
                <a:close/>
              </a:path>
            </a:pathLst>
          </a:custGeom>
          <a:pattFill prst="pct40">
            <a:fgClr>
              <a:schemeClr val="accent3">
                <a:lumMod val="60000"/>
                <a:lumOff val="40000"/>
              </a:schemeClr>
            </a:fgClr>
            <a:bgClr>
              <a:schemeClr val="bg1"/>
            </a:bgClr>
          </a:patt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2" name="Freeform 30"/>
          <p:cNvSpPr>
            <a:spLocks/>
          </p:cNvSpPr>
          <p:nvPr/>
        </p:nvSpPr>
        <p:spPr bwMode="auto">
          <a:xfrm>
            <a:off x="6747940" y="2130030"/>
            <a:ext cx="413147" cy="482203"/>
          </a:xfrm>
          <a:custGeom>
            <a:avLst/>
            <a:gdLst>
              <a:gd name="T0" fmla="*/ 2147483647 w 311"/>
              <a:gd name="T1" fmla="*/ 2147483647 h 380"/>
              <a:gd name="T2" fmla="*/ 2147483647 w 311"/>
              <a:gd name="T3" fmla="*/ 2147483647 h 380"/>
              <a:gd name="T4" fmla="*/ 2147483647 w 311"/>
              <a:gd name="T5" fmla="*/ 2147483647 h 380"/>
              <a:gd name="T6" fmla="*/ 2147483647 w 311"/>
              <a:gd name="T7" fmla="*/ 2147483647 h 380"/>
              <a:gd name="T8" fmla="*/ 2147483647 w 311"/>
              <a:gd name="T9" fmla="*/ 0 h 380"/>
              <a:gd name="T10" fmla="*/ 0 w 311"/>
              <a:gd name="T11" fmla="*/ 2147483647 h 380"/>
              <a:gd name="T12" fmla="*/ 2147483647 w 311"/>
              <a:gd name="T13" fmla="*/ 2147483647 h 3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1" h="380">
                <a:moveTo>
                  <a:pt x="20" y="380"/>
                </a:moveTo>
                <a:lnTo>
                  <a:pt x="241" y="368"/>
                </a:lnTo>
                <a:lnTo>
                  <a:pt x="311" y="364"/>
                </a:lnTo>
                <a:lnTo>
                  <a:pt x="303" y="221"/>
                </a:lnTo>
                <a:lnTo>
                  <a:pt x="291" y="0"/>
                </a:lnTo>
                <a:lnTo>
                  <a:pt x="0" y="11"/>
                </a:lnTo>
                <a:lnTo>
                  <a:pt x="20" y="380"/>
                </a:lnTo>
                <a:close/>
              </a:path>
            </a:pathLst>
          </a:custGeom>
          <a:pattFill prst="pct40">
            <a:fgClr>
              <a:schemeClr val="accent3">
                <a:lumMod val="60000"/>
                <a:lumOff val="40000"/>
              </a:schemeClr>
            </a:fgClr>
            <a:bgClr>
              <a:schemeClr val="bg1"/>
            </a:bgClr>
          </a:patt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3" name="Freeform 31"/>
          <p:cNvSpPr>
            <a:spLocks/>
          </p:cNvSpPr>
          <p:nvPr/>
        </p:nvSpPr>
        <p:spPr bwMode="auto">
          <a:xfrm>
            <a:off x="7063456" y="2394347"/>
            <a:ext cx="553641" cy="317897"/>
          </a:xfrm>
          <a:custGeom>
            <a:avLst/>
            <a:gdLst>
              <a:gd name="T0" fmla="*/ 2147483647 w 419"/>
              <a:gd name="T1" fmla="*/ 2147483647 h 249"/>
              <a:gd name="T2" fmla="*/ 2147483647 w 419"/>
              <a:gd name="T3" fmla="*/ 2147483647 h 249"/>
              <a:gd name="T4" fmla="*/ 0 w 419"/>
              <a:gd name="T5" fmla="*/ 2147483647 h 249"/>
              <a:gd name="T6" fmla="*/ 2147483647 w 419"/>
              <a:gd name="T7" fmla="*/ 2147483647 h 249"/>
              <a:gd name="T8" fmla="*/ 2147483647 w 419"/>
              <a:gd name="T9" fmla="*/ 2147483647 h 249"/>
              <a:gd name="T10" fmla="*/ 2147483647 w 419"/>
              <a:gd name="T11" fmla="*/ 2147483647 h 249"/>
              <a:gd name="T12" fmla="*/ 2147483647 w 419"/>
              <a:gd name="T13" fmla="*/ 2147483647 h 249"/>
              <a:gd name="T14" fmla="*/ 2147483647 w 419"/>
              <a:gd name="T15" fmla="*/ 2147483647 h 249"/>
              <a:gd name="T16" fmla="*/ 2147483647 w 419"/>
              <a:gd name="T17" fmla="*/ 2147483647 h 249"/>
              <a:gd name="T18" fmla="*/ 2147483647 w 419"/>
              <a:gd name="T19" fmla="*/ 0 h 249"/>
              <a:gd name="T20" fmla="*/ 2147483647 w 419"/>
              <a:gd name="T21" fmla="*/ 2147483647 h 2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9" h="249">
                <a:moveTo>
                  <a:pt x="62" y="12"/>
                </a:moveTo>
                <a:lnTo>
                  <a:pt x="70" y="155"/>
                </a:lnTo>
                <a:lnTo>
                  <a:pt x="0" y="159"/>
                </a:lnTo>
                <a:lnTo>
                  <a:pt x="4" y="249"/>
                </a:lnTo>
                <a:lnTo>
                  <a:pt x="174" y="241"/>
                </a:lnTo>
                <a:lnTo>
                  <a:pt x="163" y="210"/>
                </a:lnTo>
                <a:lnTo>
                  <a:pt x="248" y="202"/>
                </a:lnTo>
                <a:lnTo>
                  <a:pt x="244" y="233"/>
                </a:lnTo>
                <a:lnTo>
                  <a:pt x="419" y="229"/>
                </a:lnTo>
                <a:lnTo>
                  <a:pt x="411" y="0"/>
                </a:lnTo>
                <a:lnTo>
                  <a:pt x="62" y="12"/>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4" name="Freeform 32"/>
          <p:cNvSpPr>
            <a:spLocks/>
          </p:cNvSpPr>
          <p:nvPr/>
        </p:nvSpPr>
        <p:spPr bwMode="auto">
          <a:xfrm>
            <a:off x="3383234" y="2657476"/>
            <a:ext cx="470297" cy="389335"/>
          </a:xfrm>
          <a:custGeom>
            <a:avLst/>
            <a:gdLst>
              <a:gd name="T0" fmla="*/ 2147483647 w 356"/>
              <a:gd name="T1" fmla="*/ 0 h 306"/>
              <a:gd name="T2" fmla="*/ 0 w 356"/>
              <a:gd name="T3" fmla="*/ 2147483647 h 306"/>
              <a:gd name="T4" fmla="*/ 2147483647 w 356"/>
              <a:gd name="T5" fmla="*/ 2147483647 h 306"/>
              <a:gd name="T6" fmla="*/ 2147483647 w 356"/>
              <a:gd name="T7" fmla="*/ 2147483647 h 306"/>
              <a:gd name="T8" fmla="*/ 2147483647 w 356"/>
              <a:gd name="T9" fmla="*/ 2147483647 h 306"/>
              <a:gd name="T10" fmla="*/ 2147483647 w 356"/>
              <a:gd name="T11" fmla="*/ 2147483647 h 306"/>
              <a:gd name="T12" fmla="*/ 2147483647 w 356"/>
              <a:gd name="T13" fmla="*/ 2147483647 h 306"/>
              <a:gd name="T14" fmla="*/ 2147483647 w 356"/>
              <a:gd name="T15" fmla="*/ 2147483647 h 306"/>
              <a:gd name="T16" fmla="*/ 2147483647 w 356"/>
              <a:gd name="T17" fmla="*/ 2147483647 h 306"/>
              <a:gd name="T18" fmla="*/ 2147483647 w 356"/>
              <a:gd name="T19" fmla="*/ 2147483647 h 306"/>
              <a:gd name="T20" fmla="*/ 2147483647 w 356"/>
              <a:gd name="T21" fmla="*/ 0 h 3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306">
                <a:moveTo>
                  <a:pt x="3" y="0"/>
                </a:moveTo>
                <a:lnTo>
                  <a:pt x="0" y="264"/>
                </a:lnTo>
                <a:lnTo>
                  <a:pt x="275" y="264"/>
                </a:lnTo>
                <a:lnTo>
                  <a:pt x="275" y="306"/>
                </a:lnTo>
                <a:lnTo>
                  <a:pt x="321" y="306"/>
                </a:lnTo>
                <a:lnTo>
                  <a:pt x="321" y="178"/>
                </a:lnTo>
                <a:lnTo>
                  <a:pt x="356" y="178"/>
                </a:lnTo>
                <a:lnTo>
                  <a:pt x="356" y="93"/>
                </a:lnTo>
                <a:lnTo>
                  <a:pt x="321" y="93"/>
                </a:lnTo>
                <a:lnTo>
                  <a:pt x="321" y="4"/>
                </a:lnTo>
                <a:lnTo>
                  <a:pt x="3" y="0"/>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5" name="Freeform 33"/>
          <p:cNvSpPr>
            <a:spLocks/>
          </p:cNvSpPr>
          <p:nvPr/>
        </p:nvSpPr>
        <p:spPr bwMode="auto">
          <a:xfrm>
            <a:off x="3807098" y="2751536"/>
            <a:ext cx="501253" cy="345281"/>
          </a:xfrm>
          <a:custGeom>
            <a:avLst/>
            <a:gdLst>
              <a:gd name="T0" fmla="*/ 2147483647 w 377"/>
              <a:gd name="T1" fmla="*/ 0 h 271"/>
              <a:gd name="T2" fmla="*/ 2147483647 w 377"/>
              <a:gd name="T3" fmla="*/ 0 h 271"/>
              <a:gd name="T4" fmla="*/ 2147483647 w 377"/>
              <a:gd name="T5" fmla="*/ 2147483647 h 271"/>
              <a:gd name="T6" fmla="*/ 2147483647 w 377"/>
              <a:gd name="T7" fmla="*/ 2147483647 h 271"/>
              <a:gd name="T8" fmla="*/ 2147483647 w 377"/>
              <a:gd name="T9" fmla="*/ 2147483647 h 271"/>
              <a:gd name="T10" fmla="*/ 2147483647 w 377"/>
              <a:gd name="T11" fmla="*/ 2147483647 h 271"/>
              <a:gd name="T12" fmla="*/ 2147483647 w 377"/>
              <a:gd name="T13" fmla="*/ 2147483647 h 271"/>
              <a:gd name="T14" fmla="*/ 0 w 377"/>
              <a:gd name="T15" fmla="*/ 2147483647 h 271"/>
              <a:gd name="T16" fmla="*/ 0 w 377"/>
              <a:gd name="T17" fmla="*/ 2147483647 h 271"/>
              <a:gd name="T18" fmla="*/ 2147483647 w 377"/>
              <a:gd name="T19" fmla="*/ 2147483647 h 271"/>
              <a:gd name="T20" fmla="*/ 2147483647 w 377"/>
              <a:gd name="T21" fmla="*/ 2147483647 h 271"/>
              <a:gd name="T22" fmla="*/ 2147483647 w 377"/>
              <a:gd name="T23" fmla="*/ 2147483647 h 271"/>
              <a:gd name="T24" fmla="*/ 2147483647 w 377"/>
              <a:gd name="T25" fmla="*/ 2147483647 h 271"/>
              <a:gd name="T26" fmla="*/ 2147483647 w 377"/>
              <a:gd name="T27" fmla="*/ 2147483647 h 271"/>
              <a:gd name="T28" fmla="*/ 2147483647 w 377"/>
              <a:gd name="T29" fmla="*/ 0 h 2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271">
                <a:moveTo>
                  <a:pt x="377" y="0"/>
                </a:moveTo>
                <a:lnTo>
                  <a:pt x="288" y="0"/>
                </a:lnTo>
                <a:lnTo>
                  <a:pt x="288" y="15"/>
                </a:lnTo>
                <a:lnTo>
                  <a:pt x="214" y="15"/>
                </a:lnTo>
                <a:lnTo>
                  <a:pt x="214" y="58"/>
                </a:lnTo>
                <a:lnTo>
                  <a:pt x="35" y="58"/>
                </a:lnTo>
                <a:lnTo>
                  <a:pt x="35" y="104"/>
                </a:lnTo>
                <a:lnTo>
                  <a:pt x="0" y="104"/>
                </a:lnTo>
                <a:lnTo>
                  <a:pt x="0" y="232"/>
                </a:lnTo>
                <a:lnTo>
                  <a:pt x="125" y="232"/>
                </a:lnTo>
                <a:lnTo>
                  <a:pt x="125" y="259"/>
                </a:lnTo>
                <a:lnTo>
                  <a:pt x="218" y="259"/>
                </a:lnTo>
                <a:lnTo>
                  <a:pt x="218" y="271"/>
                </a:lnTo>
                <a:lnTo>
                  <a:pt x="377" y="271"/>
                </a:lnTo>
                <a:lnTo>
                  <a:pt x="377" y="0"/>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6" name="Freeform 34"/>
          <p:cNvSpPr>
            <a:spLocks/>
          </p:cNvSpPr>
          <p:nvPr/>
        </p:nvSpPr>
        <p:spPr bwMode="auto">
          <a:xfrm>
            <a:off x="4665538" y="2637236"/>
            <a:ext cx="422672" cy="401240"/>
          </a:xfrm>
          <a:custGeom>
            <a:avLst/>
            <a:gdLst>
              <a:gd name="T0" fmla="*/ 2147483647 w 318"/>
              <a:gd name="T1" fmla="*/ 2147483647 h 315"/>
              <a:gd name="T2" fmla="*/ 2147483647 w 318"/>
              <a:gd name="T3" fmla="*/ 2147483647 h 315"/>
              <a:gd name="T4" fmla="*/ 2147483647 w 318"/>
              <a:gd name="T5" fmla="*/ 2147483647 h 315"/>
              <a:gd name="T6" fmla="*/ 2147483647 w 318"/>
              <a:gd name="T7" fmla="*/ 2147483647 h 315"/>
              <a:gd name="T8" fmla="*/ 2147483647 w 318"/>
              <a:gd name="T9" fmla="*/ 2147483647 h 315"/>
              <a:gd name="T10" fmla="*/ 0 w 318"/>
              <a:gd name="T11" fmla="*/ 2147483647 h 315"/>
              <a:gd name="T12" fmla="*/ 2147483647 w 318"/>
              <a:gd name="T13" fmla="*/ 2147483647 h 315"/>
              <a:gd name="T14" fmla="*/ 2147483647 w 318"/>
              <a:gd name="T15" fmla="*/ 2147483647 h 315"/>
              <a:gd name="T16" fmla="*/ 2147483647 w 318"/>
              <a:gd name="T17" fmla="*/ 2147483647 h 315"/>
              <a:gd name="T18" fmla="*/ 2147483647 w 318"/>
              <a:gd name="T19" fmla="*/ 2147483647 h 315"/>
              <a:gd name="T20" fmla="*/ 2147483647 w 318"/>
              <a:gd name="T21" fmla="*/ 2147483647 h 315"/>
              <a:gd name="T22" fmla="*/ 2147483647 w 318"/>
              <a:gd name="T23" fmla="*/ 2147483647 h 315"/>
              <a:gd name="T24" fmla="*/ 2147483647 w 318"/>
              <a:gd name="T25" fmla="*/ 2147483647 h 315"/>
              <a:gd name="T26" fmla="*/ 2147483647 w 318"/>
              <a:gd name="T27" fmla="*/ 2147483647 h 315"/>
              <a:gd name="T28" fmla="*/ 2147483647 w 318"/>
              <a:gd name="T29" fmla="*/ 0 h 315"/>
              <a:gd name="T30" fmla="*/ 2147483647 w 318"/>
              <a:gd name="T31" fmla="*/ 2147483647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8" h="315">
                <a:moveTo>
                  <a:pt x="78" y="4"/>
                </a:moveTo>
                <a:lnTo>
                  <a:pt x="51" y="4"/>
                </a:lnTo>
                <a:lnTo>
                  <a:pt x="55" y="39"/>
                </a:lnTo>
                <a:lnTo>
                  <a:pt x="31" y="39"/>
                </a:lnTo>
                <a:lnTo>
                  <a:pt x="31" y="90"/>
                </a:lnTo>
                <a:lnTo>
                  <a:pt x="0" y="90"/>
                </a:lnTo>
                <a:lnTo>
                  <a:pt x="8" y="190"/>
                </a:lnTo>
                <a:lnTo>
                  <a:pt x="20" y="194"/>
                </a:lnTo>
                <a:lnTo>
                  <a:pt x="20" y="295"/>
                </a:lnTo>
                <a:lnTo>
                  <a:pt x="47" y="295"/>
                </a:lnTo>
                <a:lnTo>
                  <a:pt x="47" y="315"/>
                </a:lnTo>
                <a:lnTo>
                  <a:pt x="171" y="315"/>
                </a:lnTo>
                <a:lnTo>
                  <a:pt x="171" y="295"/>
                </a:lnTo>
                <a:lnTo>
                  <a:pt x="318" y="291"/>
                </a:lnTo>
                <a:lnTo>
                  <a:pt x="311" y="0"/>
                </a:lnTo>
                <a:lnTo>
                  <a:pt x="78" y="4"/>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7" name="Freeform 35"/>
          <p:cNvSpPr>
            <a:spLocks/>
          </p:cNvSpPr>
          <p:nvPr/>
        </p:nvSpPr>
        <p:spPr bwMode="auto">
          <a:xfrm>
            <a:off x="5077493" y="2637235"/>
            <a:ext cx="386954" cy="370284"/>
          </a:xfrm>
          <a:custGeom>
            <a:avLst/>
            <a:gdLst>
              <a:gd name="T0" fmla="*/ 2147483647 w 291"/>
              <a:gd name="T1" fmla="*/ 0 h 291"/>
              <a:gd name="T2" fmla="*/ 0 w 291"/>
              <a:gd name="T3" fmla="*/ 0 h 291"/>
              <a:gd name="T4" fmla="*/ 2147483647 w 291"/>
              <a:gd name="T5" fmla="*/ 2147483647 h 291"/>
              <a:gd name="T6" fmla="*/ 2147483647 w 291"/>
              <a:gd name="T7" fmla="*/ 2147483647 h 291"/>
              <a:gd name="T8" fmla="*/ 2147483647 w 291"/>
              <a:gd name="T9" fmla="*/ 2147483647 h 291"/>
              <a:gd name="T10" fmla="*/ 2147483647 w 291"/>
              <a:gd name="T11" fmla="*/ 2147483647 h 291"/>
              <a:gd name="T12" fmla="*/ 2147483647 w 291"/>
              <a:gd name="T13" fmla="*/ 0 h 291"/>
              <a:gd name="T14" fmla="*/ 2147483647 w 291"/>
              <a:gd name="T15" fmla="*/ 0 h 2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1" h="291">
                <a:moveTo>
                  <a:pt x="209" y="0"/>
                </a:moveTo>
                <a:lnTo>
                  <a:pt x="0" y="0"/>
                </a:lnTo>
                <a:lnTo>
                  <a:pt x="7" y="291"/>
                </a:lnTo>
                <a:lnTo>
                  <a:pt x="197" y="291"/>
                </a:lnTo>
                <a:lnTo>
                  <a:pt x="197" y="280"/>
                </a:lnTo>
                <a:lnTo>
                  <a:pt x="291" y="280"/>
                </a:lnTo>
                <a:lnTo>
                  <a:pt x="291" y="0"/>
                </a:lnTo>
                <a:lnTo>
                  <a:pt x="209" y="0"/>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8" name="Freeform 36"/>
          <p:cNvSpPr>
            <a:spLocks/>
          </p:cNvSpPr>
          <p:nvPr/>
        </p:nvSpPr>
        <p:spPr bwMode="auto">
          <a:xfrm>
            <a:off x="5464447" y="2637236"/>
            <a:ext cx="394097" cy="559594"/>
          </a:xfrm>
          <a:custGeom>
            <a:avLst/>
            <a:gdLst>
              <a:gd name="T0" fmla="*/ 0 w 298"/>
              <a:gd name="T1" fmla="*/ 0 h 439"/>
              <a:gd name="T2" fmla="*/ 0 w 298"/>
              <a:gd name="T3" fmla="*/ 2147483647 h 439"/>
              <a:gd name="T4" fmla="*/ 2147483647 w 298"/>
              <a:gd name="T5" fmla="*/ 2147483647 h 439"/>
              <a:gd name="T6" fmla="*/ 2147483647 w 298"/>
              <a:gd name="T7" fmla="*/ 2147483647 h 439"/>
              <a:gd name="T8" fmla="*/ 2147483647 w 298"/>
              <a:gd name="T9" fmla="*/ 2147483647 h 439"/>
              <a:gd name="T10" fmla="*/ 2147483647 w 298"/>
              <a:gd name="T11" fmla="*/ 2147483647 h 439"/>
              <a:gd name="T12" fmla="*/ 2147483647 w 298"/>
              <a:gd name="T13" fmla="*/ 2147483647 h 439"/>
              <a:gd name="T14" fmla="*/ 2147483647 w 298"/>
              <a:gd name="T15" fmla="*/ 2147483647 h 439"/>
              <a:gd name="T16" fmla="*/ 2147483647 w 298"/>
              <a:gd name="T17" fmla="*/ 2147483647 h 439"/>
              <a:gd name="T18" fmla="*/ 2147483647 w 298"/>
              <a:gd name="T19" fmla="*/ 2147483647 h 439"/>
              <a:gd name="T20" fmla="*/ 2147483647 w 298"/>
              <a:gd name="T21" fmla="*/ 2147483647 h 439"/>
              <a:gd name="T22" fmla="*/ 2147483647 w 298"/>
              <a:gd name="T23" fmla="*/ 2147483647 h 439"/>
              <a:gd name="T24" fmla="*/ 2147483647 w 298"/>
              <a:gd name="T25" fmla="*/ 2147483647 h 439"/>
              <a:gd name="T26" fmla="*/ 2147483647 w 298"/>
              <a:gd name="T27" fmla="*/ 0 h 439"/>
              <a:gd name="T28" fmla="*/ 0 w 298"/>
              <a:gd name="T29" fmla="*/ 0 h 4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8" h="439">
                <a:moveTo>
                  <a:pt x="0" y="0"/>
                </a:moveTo>
                <a:lnTo>
                  <a:pt x="0" y="280"/>
                </a:lnTo>
                <a:lnTo>
                  <a:pt x="69" y="280"/>
                </a:lnTo>
                <a:lnTo>
                  <a:pt x="73" y="439"/>
                </a:lnTo>
                <a:lnTo>
                  <a:pt x="225" y="435"/>
                </a:lnTo>
                <a:lnTo>
                  <a:pt x="298" y="427"/>
                </a:lnTo>
                <a:lnTo>
                  <a:pt x="283" y="272"/>
                </a:lnTo>
                <a:lnTo>
                  <a:pt x="275" y="280"/>
                </a:lnTo>
                <a:lnTo>
                  <a:pt x="263" y="272"/>
                </a:lnTo>
                <a:lnTo>
                  <a:pt x="259" y="194"/>
                </a:lnTo>
                <a:lnTo>
                  <a:pt x="248" y="136"/>
                </a:lnTo>
                <a:lnTo>
                  <a:pt x="236" y="144"/>
                </a:lnTo>
                <a:lnTo>
                  <a:pt x="228" y="140"/>
                </a:lnTo>
                <a:lnTo>
                  <a:pt x="217" y="0"/>
                </a:lnTo>
                <a:lnTo>
                  <a:pt x="0" y="0"/>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39" name="Freeform 37"/>
          <p:cNvSpPr>
            <a:spLocks/>
          </p:cNvSpPr>
          <p:nvPr/>
        </p:nvSpPr>
        <p:spPr bwMode="auto">
          <a:xfrm>
            <a:off x="5740673" y="2533650"/>
            <a:ext cx="320278" cy="647700"/>
          </a:xfrm>
          <a:custGeom>
            <a:avLst/>
            <a:gdLst>
              <a:gd name="T0" fmla="*/ 2147483647 w 241"/>
              <a:gd name="T1" fmla="*/ 2147483647 h 508"/>
              <a:gd name="T2" fmla="*/ 2147483647 w 241"/>
              <a:gd name="T3" fmla="*/ 2147483647 h 508"/>
              <a:gd name="T4" fmla="*/ 2147483647 w 241"/>
              <a:gd name="T5" fmla="*/ 2147483647 h 508"/>
              <a:gd name="T6" fmla="*/ 2147483647 w 241"/>
              <a:gd name="T7" fmla="*/ 2147483647 h 508"/>
              <a:gd name="T8" fmla="*/ 2147483647 w 241"/>
              <a:gd name="T9" fmla="*/ 2147483647 h 508"/>
              <a:gd name="T10" fmla="*/ 2147483647 w 241"/>
              <a:gd name="T11" fmla="*/ 2147483647 h 508"/>
              <a:gd name="T12" fmla="*/ 2147483647 w 241"/>
              <a:gd name="T13" fmla="*/ 2147483647 h 508"/>
              <a:gd name="T14" fmla="*/ 2147483647 w 241"/>
              <a:gd name="T15" fmla="*/ 2147483647 h 508"/>
              <a:gd name="T16" fmla="*/ 2147483647 w 241"/>
              <a:gd name="T17" fmla="*/ 2147483647 h 508"/>
              <a:gd name="T18" fmla="*/ 2147483647 w 241"/>
              <a:gd name="T19" fmla="*/ 2147483647 h 508"/>
              <a:gd name="T20" fmla="*/ 2147483647 w 241"/>
              <a:gd name="T21" fmla="*/ 2147483647 h 508"/>
              <a:gd name="T22" fmla="*/ 2147483647 w 241"/>
              <a:gd name="T23" fmla="*/ 2147483647 h 508"/>
              <a:gd name="T24" fmla="*/ 2147483647 w 241"/>
              <a:gd name="T25" fmla="*/ 2147483647 h 508"/>
              <a:gd name="T26" fmla="*/ 2147483647 w 241"/>
              <a:gd name="T27" fmla="*/ 2147483647 h 508"/>
              <a:gd name="T28" fmla="*/ 2147483647 w 241"/>
              <a:gd name="T29" fmla="*/ 2147483647 h 508"/>
              <a:gd name="T30" fmla="*/ 2147483647 w 241"/>
              <a:gd name="T31" fmla="*/ 0 h 508"/>
              <a:gd name="T32" fmla="*/ 0 w 241"/>
              <a:gd name="T33" fmla="*/ 0 h 508"/>
              <a:gd name="T34" fmla="*/ 2147483647 w 241"/>
              <a:gd name="T35" fmla="*/ 2147483647 h 5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1" h="508">
                <a:moveTo>
                  <a:pt x="8" y="81"/>
                </a:moveTo>
                <a:lnTo>
                  <a:pt x="19" y="221"/>
                </a:lnTo>
                <a:lnTo>
                  <a:pt x="27" y="225"/>
                </a:lnTo>
                <a:lnTo>
                  <a:pt x="39" y="217"/>
                </a:lnTo>
                <a:lnTo>
                  <a:pt x="50" y="275"/>
                </a:lnTo>
                <a:lnTo>
                  <a:pt x="54" y="353"/>
                </a:lnTo>
                <a:lnTo>
                  <a:pt x="66" y="361"/>
                </a:lnTo>
                <a:lnTo>
                  <a:pt x="74" y="353"/>
                </a:lnTo>
                <a:lnTo>
                  <a:pt x="89" y="508"/>
                </a:lnTo>
                <a:lnTo>
                  <a:pt x="175" y="492"/>
                </a:lnTo>
                <a:lnTo>
                  <a:pt x="171" y="399"/>
                </a:lnTo>
                <a:lnTo>
                  <a:pt x="179" y="396"/>
                </a:lnTo>
                <a:lnTo>
                  <a:pt x="241" y="392"/>
                </a:lnTo>
                <a:lnTo>
                  <a:pt x="233" y="74"/>
                </a:lnTo>
                <a:lnTo>
                  <a:pt x="202" y="77"/>
                </a:lnTo>
                <a:lnTo>
                  <a:pt x="202" y="0"/>
                </a:lnTo>
                <a:lnTo>
                  <a:pt x="0" y="0"/>
                </a:lnTo>
                <a:lnTo>
                  <a:pt x="8" y="81"/>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0" name="Freeform 38"/>
          <p:cNvSpPr>
            <a:spLocks/>
          </p:cNvSpPr>
          <p:nvPr/>
        </p:nvSpPr>
        <p:spPr bwMode="auto">
          <a:xfrm>
            <a:off x="6050235" y="2608660"/>
            <a:ext cx="473869" cy="423863"/>
          </a:xfrm>
          <a:custGeom>
            <a:avLst/>
            <a:gdLst>
              <a:gd name="T0" fmla="*/ 2147483647 w 357"/>
              <a:gd name="T1" fmla="*/ 2147483647 h 334"/>
              <a:gd name="T2" fmla="*/ 0 w 357"/>
              <a:gd name="T3" fmla="*/ 2147483647 h 334"/>
              <a:gd name="T4" fmla="*/ 2147483647 w 357"/>
              <a:gd name="T5" fmla="*/ 2147483647 h 334"/>
              <a:gd name="T6" fmla="*/ 2147483647 w 357"/>
              <a:gd name="T7" fmla="*/ 2147483647 h 334"/>
              <a:gd name="T8" fmla="*/ 2147483647 w 357"/>
              <a:gd name="T9" fmla="*/ 2147483647 h 334"/>
              <a:gd name="T10" fmla="*/ 2147483647 w 357"/>
              <a:gd name="T11" fmla="*/ 0 h 334"/>
              <a:gd name="T12" fmla="*/ 2147483647 w 357"/>
              <a:gd name="T13" fmla="*/ 2147483647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 h="334">
                <a:moveTo>
                  <a:pt x="314" y="4"/>
                </a:moveTo>
                <a:lnTo>
                  <a:pt x="0" y="16"/>
                </a:lnTo>
                <a:lnTo>
                  <a:pt x="8" y="334"/>
                </a:lnTo>
                <a:lnTo>
                  <a:pt x="357" y="326"/>
                </a:lnTo>
                <a:lnTo>
                  <a:pt x="353" y="82"/>
                </a:lnTo>
                <a:lnTo>
                  <a:pt x="353" y="0"/>
                </a:lnTo>
                <a:lnTo>
                  <a:pt x="314" y="4"/>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1" name="Freeform 39"/>
          <p:cNvSpPr>
            <a:spLocks/>
          </p:cNvSpPr>
          <p:nvPr/>
        </p:nvSpPr>
        <p:spPr bwMode="auto">
          <a:xfrm>
            <a:off x="6516959" y="2597945"/>
            <a:ext cx="566738" cy="459581"/>
          </a:xfrm>
          <a:custGeom>
            <a:avLst/>
            <a:gdLst>
              <a:gd name="T0" fmla="*/ 2147483647 w 427"/>
              <a:gd name="T1" fmla="*/ 2147483647 h 361"/>
              <a:gd name="T2" fmla="*/ 2147483647 w 427"/>
              <a:gd name="T3" fmla="*/ 2147483647 h 361"/>
              <a:gd name="T4" fmla="*/ 2147483647 w 427"/>
              <a:gd name="T5" fmla="*/ 0 h 361"/>
              <a:gd name="T6" fmla="*/ 2147483647 w 427"/>
              <a:gd name="T7" fmla="*/ 2147483647 h 361"/>
              <a:gd name="T8" fmla="*/ 2147483647 w 427"/>
              <a:gd name="T9" fmla="*/ 2147483647 h 361"/>
              <a:gd name="T10" fmla="*/ 2147483647 w 427"/>
              <a:gd name="T11" fmla="*/ 2147483647 h 361"/>
              <a:gd name="T12" fmla="*/ 0 w 427"/>
              <a:gd name="T13" fmla="*/ 2147483647 h 361"/>
              <a:gd name="T14" fmla="*/ 2147483647 w 427"/>
              <a:gd name="T15" fmla="*/ 2147483647 h 361"/>
              <a:gd name="T16" fmla="*/ 2147483647 w 427"/>
              <a:gd name="T17" fmla="*/ 2147483647 h 361"/>
              <a:gd name="T18" fmla="*/ 2147483647 w 427"/>
              <a:gd name="T19" fmla="*/ 2147483647 h 361"/>
              <a:gd name="T20" fmla="*/ 2147483647 w 427"/>
              <a:gd name="T21" fmla="*/ 2147483647 h 361"/>
              <a:gd name="T22" fmla="*/ 2147483647 w 427"/>
              <a:gd name="T23" fmla="*/ 2147483647 h 361"/>
              <a:gd name="T24" fmla="*/ 2147483647 w 427"/>
              <a:gd name="T25" fmla="*/ 2147483647 h 361"/>
              <a:gd name="T26" fmla="*/ 2147483647 w 427"/>
              <a:gd name="T27" fmla="*/ 2147483647 h 3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7" h="361">
                <a:moveTo>
                  <a:pt x="427" y="260"/>
                </a:moveTo>
                <a:lnTo>
                  <a:pt x="419" y="90"/>
                </a:lnTo>
                <a:lnTo>
                  <a:pt x="415" y="0"/>
                </a:lnTo>
                <a:lnTo>
                  <a:pt x="194" y="12"/>
                </a:lnTo>
                <a:lnTo>
                  <a:pt x="171" y="12"/>
                </a:lnTo>
                <a:lnTo>
                  <a:pt x="174" y="90"/>
                </a:lnTo>
                <a:lnTo>
                  <a:pt x="0" y="90"/>
                </a:lnTo>
                <a:lnTo>
                  <a:pt x="4" y="334"/>
                </a:lnTo>
                <a:lnTo>
                  <a:pt x="4" y="361"/>
                </a:lnTo>
                <a:lnTo>
                  <a:pt x="120" y="342"/>
                </a:lnTo>
                <a:lnTo>
                  <a:pt x="252" y="342"/>
                </a:lnTo>
                <a:lnTo>
                  <a:pt x="310" y="338"/>
                </a:lnTo>
                <a:lnTo>
                  <a:pt x="310" y="264"/>
                </a:lnTo>
                <a:lnTo>
                  <a:pt x="427" y="260"/>
                </a:lnTo>
                <a:close/>
              </a:path>
            </a:pathLst>
          </a:custGeom>
          <a:pattFill prst="pct40">
            <a:fgClr>
              <a:schemeClr val="accent3">
                <a:lumMod val="60000"/>
                <a:lumOff val="40000"/>
              </a:schemeClr>
            </a:fgClr>
            <a:bgClr>
              <a:schemeClr val="bg1"/>
            </a:bgClr>
          </a:patt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2" name="Freeform 40"/>
          <p:cNvSpPr>
            <a:spLocks/>
          </p:cNvSpPr>
          <p:nvPr/>
        </p:nvSpPr>
        <p:spPr bwMode="auto">
          <a:xfrm>
            <a:off x="7063457" y="2651523"/>
            <a:ext cx="565547" cy="445294"/>
          </a:xfrm>
          <a:custGeom>
            <a:avLst/>
            <a:gdLst>
              <a:gd name="T0" fmla="*/ 2147483647 w 426"/>
              <a:gd name="T1" fmla="*/ 2147483647 h 349"/>
              <a:gd name="T2" fmla="*/ 2147483647 w 426"/>
              <a:gd name="T3" fmla="*/ 2147483647 h 349"/>
              <a:gd name="T4" fmla="*/ 2147483647 w 426"/>
              <a:gd name="T5" fmla="*/ 2147483647 h 349"/>
              <a:gd name="T6" fmla="*/ 2147483647 w 426"/>
              <a:gd name="T7" fmla="*/ 2147483647 h 349"/>
              <a:gd name="T8" fmla="*/ 2147483647 w 426"/>
              <a:gd name="T9" fmla="*/ 2147483647 h 349"/>
              <a:gd name="T10" fmla="*/ 2147483647 w 426"/>
              <a:gd name="T11" fmla="*/ 2147483647 h 349"/>
              <a:gd name="T12" fmla="*/ 2147483647 w 426"/>
              <a:gd name="T13" fmla="*/ 2147483647 h 349"/>
              <a:gd name="T14" fmla="*/ 2147483647 w 426"/>
              <a:gd name="T15" fmla="*/ 2147483647 h 349"/>
              <a:gd name="T16" fmla="*/ 2147483647 w 426"/>
              <a:gd name="T17" fmla="*/ 2147483647 h 349"/>
              <a:gd name="T18" fmla="*/ 2147483647 w 426"/>
              <a:gd name="T19" fmla="*/ 2147483647 h 349"/>
              <a:gd name="T20" fmla="*/ 2147483647 w 426"/>
              <a:gd name="T21" fmla="*/ 2147483647 h 349"/>
              <a:gd name="T22" fmla="*/ 2147483647 w 426"/>
              <a:gd name="T23" fmla="*/ 2147483647 h 349"/>
              <a:gd name="T24" fmla="*/ 2147483647 w 426"/>
              <a:gd name="T25" fmla="*/ 0 h 349"/>
              <a:gd name="T26" fmla="*/ 2147483647 w 426"/>
              <a:gd name="T27" fmla="*/ 2147483647 h 349"/>
              <a:gd name="T28" fmla="*/ 2147483647 w 426"/>
              <a:gd name="T29" fmla="*/ 2147483647 h 349"/>
              <a:gd name="T30" fmla="*/ 0 w 426"/>
              <a:gd name="T31" fmla="*/ 2147483647 h 349"/>
              <a:gd name="T32" fmla="*/ 2147483647 w 426"/>
              <a:gd name="T33" fmla="*/ 2147483647 h 349"/>
              <a:gd name="T34" fmla="*/ 2147483647 w 426"/>
              <a:gd name="T35" fmla="*/ 2147483647 h 349"/>
              <a:gd name="T36" fmla="*/ 2147483647 w 426"/>
              <a:gd name="T37" fmla="*/ 2147483647 h 349"/>
              <a:gd name="T38" fmla="*/ 2147483647 w 426"/>
              <a:gd name="T39" fmla="*/ 2147483647 h 349"/>
              <a:gd name="T40" fmla="*/ 2147483647 w 426"/>
              <a:gd name="T41" fmla="*/ 2147483647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6" h="349">
                <a:moveTo>
                  <a:pt x="178" y="337"/>
                </a:moveTo>
                <a:lnTo>
                  <a:pt x="260" y="334"/>
                </a:lnTo>
                <a:lnTo>
                  <a:pt x="264" y="349"/>
                </a:lnTo>
                <a:lnTo>
                  <a:pt x="330" y="345"/>
                </a:lnTo>
                <a:lnTo>
                  <a:pt x="330" y="334"/>
                </a:lnTo>
                <a:lnTo>
                  <a:pt x="341" y="318"/>
                </a:lnTo>
                <a:lnTo>
                  <a:pt x="364" y="303"/>
                </a:lnTo>
                <a:lnTo>
                  <a:pt x="388" y="295"/>
                </a:lnTo>
                <a:lnTo>
                  <a:pt x="411" y="299"/>
                </a:lnTo>
                <a:lnTo>
                  <a:pt x="426" y="287"/>
                </a:lnTo>
                <a:lnTo>
                  <a:pt x="415" y="27"/>
                </a:lnTo>
                <a:lnTo>
                  <a:pt x="240" y="31"/>
                </a:lnTo>
                <a:lnTo>
                  <a:pt x="244" y="0"/>
                </a:lnTo>
                <a:lnTo>
                  <a:pt x="159" y="8"/>
                </a:lnTo>
                <a:lnTo>
                  <a:pt x="170" y="39"/>
                </a:lnTo>
                <a:lnTo>
                  <a:pt x="0" y="47"/>
                </a:lnTo>
                <a:lnTo>
                  <a:pt x="8" y="217"/>
                </a:lnTo>
                <a:lnTo>
                  <a:pt x="132" y="213"/>
                </a:lnTo>
                <a:lnTo>
                  <a:pt x="132" y="295"/>
                </a:lnTo>
                <a:lnTo>
                  <a:pt x="178" y="295"/>
                </a:lnTo>
                <a:lnTo>
                  <a:pt x="178" y="337"/>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3" name="Freeform 41"/>
          <p:cNvSpPr>
            <a:spLocks/>
          </p:cNvSpPr>
          <p:nvPr/>
        </p:nvSpPr>
        <p:spPr bwMode="auto">
          <a:xfrm>
            <a:off x="3376090" y="2993232"/>
            <a:ext cx="385763" cy="473869"/>
          </a:xfrm>
          <a:custGeom>
            <a:avLst/>
            <a:gdLst>
              <a:gd name="T0" fmla="*/ 2147483647 w 291"/>
              <a:gd name="T1" fmla="*/ 2147483647 h 372"/>
              <a:gd name="T2" fmla="*/ 2147483647 w 291"/>
              <a:gd name="T3" fmla="*/ 2147483647 h 372"/>
              <a:gd name="T4" fmla="*/ 2147483647 w 291"/>
              <a:gd name="T5" fmla="*/ 0 h 372"/>
              <a:gd name="T6" fmla="*/ 2147483647 w 291"/>
              <a:gd name="T7" fmla="*/ 0 h 372"/>
              <a:gd name="T8" fmla="*/ 0 w 291"/>
              <a:gd name="T9" fmla="*/ 2147483647 h 372"/>
              <a:gd name="T10" fmla="*/ 2147483647 w 291"/>
              <a:gd name="T11" fmla="*/ 2147483647 h 3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 h="372">
                <a:moveTo>
                  <a:pt x="291" y="364"/>
                </a:moveTo>
                <a:lnTo>
                  <a:pt x="279" y="353"/>
                </a:lnTo>
                <a:lnTo>
                  <a:pt x="279" y="0"/>
                </a:lnTo>
                <a:lnTo>
                  <a:pt x="4" y="0"/>
                </a:lnTo>
                <a:lnTo>
                  <a:pt x="0" y="372"/>
                </a:lnTo>
                <a:lnTo>
                  <a:pt x="291" y="364"/>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4" name="Freeform 42"/>
          <p:cNvSpPr>
            <a:spLocks/>
          </p:cNvSpPr>
          <p:nvPr/>
        </p:nvSpPr>
        <p:spPr bwMode="auto">
          <a:xfrm>
            <a:off x="3746375" y="3046811"/>
            <a:ext cx="561975" cy="410765"/>
          </a:xfrm>
          <a:custGeom>
            <a:avLst/>
            <a:gdLst>
              <a:gd name="T0" fmla="*/ 2147483647 w 423"/>
              <a:gd name="T1" fmla="*/ 2147483647 h 322"/>
              <a:gd name="T2" fmla="*/ 2147483647 w 423"/>
              <a:gd name="T3" fmla="*/ 2147483647 h 322"/>
              <a:gd name="T4" fmla="*/ 2147483647 w 423"/>
              <a:gd name="T5" fmla="*/ 2147483647 h 322"/>
              <a:gd name="T6" fmla="*/ 2147483647 w 423"/>
              <a:gd name="T7" fmla="*/ 2147483647 h 322"/>
              <a:gd name="T8" fmla="*/ 2147483647 w 423"/>
              <a:gd name="T9" fmla="*/ 0 h 322"/>
              <a:gd name="T10" fmla="*/ 0 w 423"/>
              <a:gd name="T11" fmla="*/ 0 h 322"/>
              <a:gd name="T12" fmla="*/ 0 w 423"/>
              <a:gd name="T13" fmla="*/ 2147483647 h 322"/>
              <a:gd name="T14" fmla="*/ 2147483647 w 423"/>
              <a:gd name="T15" fmla="*/ 2147483647 h 322"/>
              <a:gd name="T16" fmla="*/ 2147483647 w 423"/>
              <a:gd name="T17" fmla="*/ 2147483647 h 322"/>
              <a:gd name="T18" fmla="*/ 2147483647 w 423"/>
              <a:gd name="T19" fmla="*/ 2147483647 h 322"/>
              <a:gd name="T20" fmla="*/ 2147483647 w 423"/>
              <a:gd name="T21" fmla="*/ 2147483647 h 322"/>
              <a:gd name="T22" fmla="*/ 2147483647 w 423"/>
              <a:gd name="T23" fmla="*/ 2147483647 h 322"/>
              <a:gd name="T24" fmla="*/ 2147483647 w 423"/>
              <a:gd name="T25" fmla="*/ 2147483647 h 322"/>
              <a:gd name="T26" fmla="*/ 2147483647 w 423"/>
              <a:gd name="T27" fmla="*/ 2147483647 h 322"/>
              <a:gd name="T28" fmla="*/ 2147483647 w 423"/>
              <a:gd name="T29" fmla="*/ 2147483647 h 3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3" h="322">
                <a:moveTo>
                  <a:pt x="423" y="39"/>
                </a:moveTo>
                <a:lnTo>
                  <a:pt x="264" y="39"/>
                </a:lnTo>
                <a:lnTo>
                  <a:pt x="264" y="27"/>
                </a:lnTo>
                <a:lnTo>
                  <a:pt x="171" y="27"/>
                </a:lnTo>
                <a:lnTo>
                  <a:pt x="171" y="0"/>
                </a:lnTo>
                <a:lnTo>
                  <a:pt x="0" y="0"/>
                </a:lnTo>
                <a:lnTo>
                  <a:pt x="0" y="311"/>
                </a:lnTo>
                <a:lnTo>
                  <a:pt x="12" y="322"/>
                </a:lnTo>
                <a:lnTo>
                  <a:pt x="12" y="303"/>
                </a:lnTo>
                <a:lnTo>
                  <a:pt x="81" y="303"/>
                </a:lnTo>
                <a:lnTo>
                  <a:pt x="85" y="206"/>
                </a:lnTo>
                <a:lnTo>
                  <a:pt x="337" y="202"/>
                </a:lnTo>
                <a:lnTo>
                  <a:pt x="341" y="144"/>
                </a:lnTo>
                <a:lnTo>
                  <a:pt x="423" y="152"/>
                </a:lnTo>
                <a:lnTo>
                  <a:pt x="423" y="39"/>
                </a:lnTo>
                <a:close/>
              </a:path>
            </a:pathLst>
          </a:custGeom>
          <a:solidFill>
            <a:schemeClr val="accent4">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5" name="Freeform 43"/>
          <p:cNvSpPr>
            <a:spLocks/>
          </p:cNvSpPr>
          <p:nvPr/>
        </p:nvSpPr>
        <p:spPr bwMode="auto">
          <a:xfrm>
            <a:off x="4308349" y="2878931"/>
            <a:ext cx="471488" cy="390525"/>
          </a:xfrm>
          <a:custGeom>
            <a:avLst/>
            <a:gdLst>
              <a:gd name="T0" fmla="*/ 2147483647 w 357"/>
              <a:gd name="T1" fmla="*/ 0 h 307"/>
              <a:gd name="T2" fmla="*/ 0 w 357"/>
              <a:gd name="T3" fmla="*/ 0 h 307"/>
              <a:gd name="T4" fmla="*/ 0 w 357"/>
              <a:gd name="T5" fmla="*/ 2147483647 h 307"/>
              <a:gd name="T6" fmla="*/ 2147483647 w 357"/>
              <a:gd name="T7" fmla="*/ 2147483647 h 307"/>
              <a:gd name="T8" fmla="*/ 2147483647 w 357"/>
              <a:gd name="T9" fmla="*/ 2147483647 h 307"/>
              <a:gd name="T10" fmla="*/ 2147483647 w 357"/>
              <a:gd name="T11" fmla="*/ 2147483647 h 307"/>
              <a:gd name="T12" fmla="*/ 2147483647 w 357"/>
              <a:gd name="T13" fmla="*/ 2147483647 h 307"/>
              <a:gd name="T14" fmla="*/ 2147483647 w 357"/>
              <a:gd name="T15" fmla="*/ 2147483647 h 307"/>
              <a:gd name="T16" fmla="*/ 2147483647 w 357"/>
              <a:gd name="T17" fmla="*/ 2147483647 h 307"/>
              <a:gd name="T18" fmla="*/ 2147483647 w 357"/>
              <a:gd name="T19" fmla="*/ 2147483647 h 307"/>
              <a:gd name="T20" fmla="*/ 2147483647 w 357"/>
              <a:gd name="T21" fmla="*/ 0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7" h="307">
                <a:moveTo>
                  <a:pt x="279" y="0"/>
                </a:moveTo>
                <a:lnTo>
                  <a:pt x="0" y="0"/>
                </a:lnTo>
                <a:lnTo>
                  <a:pt x="0" y="284"/>
                </a:lnTo>
                <a:lnTo>
                  <a:pt x="271" y="307"/>
                </a:lnTo>
                <a:lnTo>
                  <a:pt x="357" y="303"/>
                </a:lnTo>
                <a:lnTo>
                  <a:pt x="353" y="125"/>
                </a:lnTo>
                <a:lnTo>
                  <a:pt x="318" y="125"/>
                </a:lnTo>
                <a:lnTo>
                  <a:pt x="318" y="105"/>
                </a:lnTo>
                <a:lnTo>
                  <a:pt x="291" y="105"/>
                </a:lnTo>
                <a:lnTo>
                  <a:pt x="291" y="4"/>
                </a:lnTo>
                <a:lnTo>
                  <a:pt x="279" y="0"/>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6" name="Freeform 44"/>
          <p:cNvSpPr>
            <a:spLocks/>
          </p:cNvSpPr>
          <p:nvPr/>
        </p:nvSpPr>
        <p:spPr bwMode="auto">
          <a:xfrm>
            <a:off x="4775076" y="3007520"/>
            <a:ext cx="565547" cy="341710"/>
          </a:xfrm>
          <a:custGeom>
            <a:avLst/>
            <a:gdLst>
              <a:gd name="T0" fmla="*/ 2147483647 w 426"/>
              <a:gd name="T1" fmla="*/ 0 h 268"/>
              <a:gd name="T2" fmla="*/ 2147483647 w 426"/>
              <a:gd name="T3" fmla="*/ 2147483647 h 268"/>
              <a:gd name="T4" fmla="*/ 2147483647 w 426"/>
              <a:gd name="T5" fmla="*/ 2147483647 h 268"/>
              <a:gd name="T6" fmla="*/ 0 w 426"/>
              <a:gd name="T7" fmla="*/ 2147483647 h 268"/>
              <a:gd name="T8" fmla="*/ 2147483647 w 426"/>
              <a:gd name="T9" fmla="*/ 2147483647 h 268"/>
              <a:gd name="T10" fmla="*/ 2147483647 w 426"/>
              <a:gd name="T11" fmla="*/ 2147483647 h 268"/>
              <a:gd name="T12" fmla="*/ 2147483647 w 426"/>
              <a:gd name="T13" fmla="*/ 2147483647 h 268"/>
              <a:gd name="T14" fmla="*/ 2147483647 w 426"/>
              <a:gd name="T15" fmla="*/ 2147483647 h 268"/>
              <a:gd name="T16" fmla="*/ 2147483647 w 426"/>
              <a:gd name="T17" fmla="*/ 2147483647 h 268"/>
              <a:gd name="T18" fmla="*/ 2147483647 w 426"/>
              <a:gd name="T19" fmla="*/ 2147483647 h 268"/>
              <a:gd name="T20" fmla="*/ 2147483647 w 426"/>
              <a:gd name="T21" fmla="*/ 2147483647 h 268"/>
              <a:gd name="T22" fmla="*/ 2147483647 w 426"/>
              <a:gd name="T23" fmla="*/ 2147483647 h 268"/>
              <a:gd name="T24" fmla="*/ 2147483647 w 426"/>
              <a:gd name="T25" fmla="*/ 2147483647 h 268"/>
              <a:gd name="T26" fmla="*/ 2147483647 w 426"/>
              <a:gd name="T27" fmla="*/ 0 h 268"/>
              <a:gd name="T28" fmla="*/ 2147483647 w 426"/>
              <a:gd name="T29" fmla="*/ 0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6" h="268">
                <a:moveTo>
                  <a:pt x="236" y="0"/>
                </a:moveTo>
                <a:lnTo>
                  <a:pt x="89" y="4"/>
                </a:lnTo>
                <a:lnTo>
                  <a:pt x="89" y="24"/>
                </a:lnTo>
                <a:lnTo>
                  <a:pt x="0" y="24"/>
                </a:lnTo>
                <a:lnTo>
                  <a:pt x="4" y="202"/>
                </a:lnTo>
                <a:lnTo>
                  <a:pt x="132" y="202"/>
                </a:lnTo>
                <a:lnTo>
                  <a:pt x="132" y="256"/>
                </a:lnTo>
                <a:lnTo>
                  <a:pt x="306" y="268"/>
                </a:lnTo>
                <a:lnTo>
                  <a:pt x="306" y="221"/>
                </a:lnTo>
                <a:lnTo>
                  <a:pt x="349" y="214"/>
                </a:lnTo>
                <a:lnTo>
                  <a:pt x="357" y="206"/>
                </a:lnTo>
                <a:lnTo>
                  <a:pt x="357" y="58"/>
                </a:lnTo>
                <a:lnTo>
                  <a:pt x="423" y="55"/>
                </a:lnTo>
                <a:lnTo>
                  <a:pt x="426" y="0"/>
                </a:lnTo>
                <a:lnTo>
                  <a:pt x="236" y="0"/>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7" name="Freeform 45"/>
          <p:cNvSpPr>
            <a:spLocks/>
          </p:cNvSpPr>
          <p:nvPr/>
        </p:nvSpPr>
        <p:spPr bwMode="auto">
          <a:xfrm>
            <a:off x="5181078" y="2993231"/>
            <a:ext cx="379809" cy="453629"/>
          </a:xfrm>
          <a:custGeom>
            <a:avLst/>
            <a:gdLst>
              <a:gd name="T0" fmla="*/ 2147483647 w 287"/>
              <a:gd name="T1" fmla="*/ 2147483647 h 356"/>
              <a:gd name="T2" fmla="*/ 2147483647 w 287"/>
              <a:gd name="T3" fmla="*/ 0 h 356"/>
              <a:gd name="T4" fmla="*/ 2147483647 w 287"/>
              <a:gd name="T5" fmla="*/ 0 h 356"/>
              <a:gd name="T6" fmla="*/ 2147483647 w 287"/>
              <a:gd name="T7" fmla="*/ 2147483647 h 356"/>
              <a:gd name="T8" fmla="*/ 2147483647 w 287"/>
              <a:gd name="T9" fmla="*/ 2147483647 h 356"/>
              <a:gd name="T10" fmla="*/ 2147483647 w 287"/>
              <a:gd name="T11" fmla="*/ 2147483647 h 356"/>
              <a:gd name="T12" fmla="*/ 2147483647 w 287"/>
              <a:gd name="T13" fmla="*/ 2147483647 h 356"/>
              <a:gd name="T14" fmla="*/ 2147483647 w 287"/>
              <a:gd name="T15" fmla="*/ 2147483647 h 356"/>
              <a:gd name="T16" fmla="*/ 0 w 287"/>
              <a:gd name="T17" fmla="*/ 2147483647 h 356"/>
              <a:gd name="T18" fmla="*/ 0 w 287"/>
              <a:gd name="T19" fmla="*/ 2147483647 h 356"/>
              <a:gd name="T20" fmla="*/ 2147483647 w 287"/>
              <a:gd name="T21" fmla="*/ 2147483647 h 356"/>
              <a:gd name="T22" fmla="*/ 2147483647 w 287"/>
              <a:gd name="T23" fmla="*/ 2147483647 h 356"/>
              <a:gd name="T24" fmla="*/ 2147483647 w 287"/>
              <a:gd name="T25" fmla="*/ 2147483647 h 356"/>
              <a:gd name="T26" fmla="*/ 2147483647 w 287"/>
              <a:gd name="T27" fmla="*/ 2147483647 h 356"/>
              <a:gd name="T28" fmla="*/ 2147483647 w 287"/>
              <a:gd name="T29" fmla="*/ 2147483647 h 356"/>
              <a:gd name="T30" fmla="*/ 2147483647 w 287"/>
              <a:gd name="T31" fmla="*/ 2147483647 h 3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7" h="356">
                <a:moveTo>
                  <a:pt x="287" y="159"/>
                </a:moveTo>
                <a:lnTo>
                  <a:pt x="283" y="0"/>
                </a:lnTo>
                <a:lnTo>
                  <a:pt x="120" y="0"/>
                </a:lnTo>
                <a:lnTo>
                  <a:pt x="120" y="11"/>
                </a:lnTo>
                <a:lnTo>
                  <a:pt x="117" y="66"/>
                </a:lnTo>
                <a:lnTo>
                  <a:pt x="51" y="69"/>
                </a:lnTo>
                <a:lnTo>
                  <a:pt x="51" y="217"/>
                </a:lnTo>
                <a:lnTo>
                  <a:pt x="43" y="225"/>
                </a:lnTo>
                <a:lnTo>
                  <a:pt x="0" y="232"/>
                </a:lnTo>
                <a:lnTo>
                  <a:pt x="0" y="294"/>
                </a:lnTo>
                <a:lnTo>
                  <a:pt x="74" y="302"/>
                </a:lnTo>
                <a:lnTo>
                  <a:pt x="74" y="353"/>
                </a:lnTo>
                <a:lnTo>
                  <a:pt x="210" y="356"/>
                </a:lnTo>
                <a:lnTo>
                  <a:pt x="280" y="356"/>
                </a:lnTo>
                <a:lnTo>
                  <a:pt x="280" y="163"/>
                </a:lnTo>
                <a:lnTo>
                  <a:pt x="287" y="159"/>
                </a:lnTo>
                <a:close/>
              </a:path>
            </a:pathLst>
          </a:custGeom>
          <a:no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8" name="Freeform 47"/>
          <p:cNvSpPr>
            <a:spLocks/>
          </p:cNvSpPr>
          <p:nvPr/>
        </p:nvSpPr>
        <p:spPr bwMode="auto">
          <a:xfrm>
            <a:off x="5968082" y="3022997"/>
            <a:ext cx="556022" cy="285750"/>
          </a:xfrm>
          <a:custGeom>
            <a:avLst/>
            <a:gdLst>
              <a:gd name="T0" fmla="*/ 2147483647 w 419"/>
              <a:gd name="T1" fmla="*/ 0 h 225"/>
              <a:gd name="T2" fmla="*/ 2147483647 w 419"/>
              <a:gd name="T3" fmla="*/ 2147483647 h 225"/>
              <a:gd name="T4" fmla="*/ 2147483647 w 419"/>
              <a:gd name="T5" fmla="*/ 2147483647 h 225"/>
              <a:gd name="T6" fmla="*/ 0 w 419"/>
              <a:gd name="T7" fmla="*/ 2147483647 h 225"/>
              <a:gd name="T8" fmla="*/ 2147483647 w 419"/>
              <a:gd name="T9" fmla="*/ 2147483647 h 225"/>
              <a:gd name="T10" fmla="*/ 2147483647 w 419"/>
              <a:gd name="T11" fmla="*/ 2147483647 h 225"/>
              <a:gd name="T12" fmla="*/ 2147483647 w 419"/>
              <a:gd name="T13" fmla="*/ 2147483647 h 225"/>
              <a:gd name="T14" fmla="*/ 2147483647 w 419"/>
              <a:gd name="T15" fmla="*/ 2147483647 h 225"/>
              <a:gd name="T16" fmla="*/ 2147483647 w 419"/>
              <a:gd name="T17" fmla="*/ 2147483647 h 225"/>
              <a:gd name="T18" fmla="*/ 2147483647 w 419"/>
              <a:gd name="T19" fmla="*/ 2147483647 h 225"/>
              <a:gd name="T20" fmla="*/ 2147483647 w 419"/>
              <a:gd name="T21" fmla="*/ 2147483647 h 225"/>
              <a:gd name="T22" fmla="*/ 2147483647 w 419"/>
              <a:gd name="T23" fmla="*/ 2147483647 h 225"/>
              <a:gd name="T24" fmla="*/ 2147483647 w 419"/>
              <a:gd name="T25" fmla="*/ 0 h 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9" h="225">
                <a:moveTo>
                  <a:pt x="419" y="0"/>
                </a:moveTo>
                <a:lnTo>
                  <a:pt x="70" y="8"/>
                </a:lnTo>
                <a:lnTo>
                  <a:pt x="8" y="12"/>
                </a:lnTo>
                <a:lnTo>
                  <a:pt x="0" y="15"/>
                </a:lnTo>
                <a:lnTo>
                  <a:pt x="4" y="108"/>
                </a:lnTo>
                <a:lnTo>
                  <a:pt x="27" y="105"/>
                </a:lnTo>
                <a:lnTo>
                  <a:pt x="23" y="225"/>
                </a:lnTo>
                <a:lnTo>
                  <a:pt x="392" y="221"/>
                </a:lnTo>
                <a:lnTo>
                  <a:pt x="411" y="221"/>
                </a:lnTo>
                <a:lnTo>
                  <a:pt x="411" y="205"/>
                </a:lnTo>
                <a:lnTo>
                  <a:pt x="407" y="31"/>
                </a:lnTo>
                <a:lnTo>
                  <a:pt x="419" y="27"/>
                </a:lnTo>
                <a:lnTo>
                  <a:pt x="419" y="0"/>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49" name="Freeform 48"/>
          <p:cNvSpPr>
            <a:spLocks/>
          </p:cNvSpPr>
          <p:nvPr/>
        </p:nvSpPr>
        <p:spPr bwMode="auto">
          <a:xfrm>
            <a:off x="5999038" y="3303985"/>
            <a:ext cx="579835" cy="360759"/>
          </a:xfrm>
          <a:custGeom>
            <a:avLst/>
            <a:gdLst>
              <a:gd name="T0" fmla="*/ 2147483647 w 438"/>
              <a:gd name="T1" fmla="*/ 0 h 283"/>
              <a:gd name="T2" fmla="*/ 0 w 438"/>
              <a:gd name="T3" fmla="*/ 2147483647 h 283"/>
              <a:gd name="T4" fmla="*/ 0 w 438"/>
              <a:gd name="T5" fmla="*/ 2147483647 h 283"/>
              <a:gd name="T6" fmla="*/ 2147483647 w 438"/>
              <a:gd name="T7" fmla="*/ 2147483647 h 283"/>
              <a:gd name="T8" fmla="*/ 2147483647 w 438"/>
              <a:gd name="T9" fmla="*/ 2147483647 h 283"/>
              <a:gd name="T10" fmla="*/ 2147483647 w 438"/>
              <a:gd name="T11" fmla="*/ 2147483647 h 283"/>
              <a:gd name="T12" fmla="*/ 2147483647 w 438"/>
              <a:gd name="T13" fmla="*/ 2147483647 h 283"/>
              <a:gd name="T14" fmla="*/ 2147483647 w 438"/>
              <a:gd name="T15" fmla="*/ 2147483647 h 283"/>
              <a:gd name="T16" fmla="*/ 2147483647 w 438"/>
              <a:gd name="T17" fmla="*/ 0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8" h="283">
                <a:moveTo>
                  <a:pt x="369" y="0"/>
                </a:moveTo>
                <a:lnTo>
                  <a:pt x="0" y="4"/>
                </a:lnTo>
                <a:lnTo>
                  <a:pt x="0" y="283"/>
                </a:lnTo>
                <a:lnTo>
                  <a:pt x="400" y="283"/>
                </a:lnTo>
                <a:lnTo>
                  <a:pt x="400" y="221"/>
                </a:lnTo>
                <a:lnTo>
                  <a:pt x="438" y="221"/>
                </a:lnTo>
                <a:lnTo>
                  <a:pt x="434" y="74"/>
                </a:lnTo>
                <a:lnTo>
                  <a:pt x="365" y="74"/>
                </a:lnTo>
                <a:lnTo>
                  <a:pt x="369"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0" name="Freeform 49"/>
          <p:cNvSpPr>
            <a:spLocks/>
          </p:cNvSpPr>
          <p:nvPr/>
        </p:nvSpPr>
        <p:spPr bwMode="auto">
          <a:xfrm>
            <a:off x="6482432" y="3032522"/>
            <a:ext cx="427435" cy="552450"/>
          </a:xfrm>
          <a:custGeom>
            <a:avLst/>
            <a:gdLst>
              <a:gd name="T0" fmla="*/ 2147483647 w 322"/>
              <a:gd name="T1" fmla="*/ 0 h 434"/>
              <a:gd name="T2" fmla="*/ 2147483647 w 322"/>
              <a:gd name="T3" fmla="*/ 0 h 434"/>
              <a:gd name="T4" fmla="*/ 2147483647 w 322"/>
              <a:gd name="T5" fmla="*/ 2147483647 h 434"/>
              <a:gd name="T6" fmla="*/ 2147483647 w 322"/>
              <a:gd name="T7" fmla="*/ 2147483647 h 434"/>
              <a:gd name="T8" fmla="*/ 2147483647 w 322"/>
              <a:gd name="T9" fmla="*/ 2147483647 h 434"/>
              <a:gd name="T10" fmla="*/ 2147483647 w 322"/>
              <a:gd name="T11" fmla="*/ 2147483647 h 434"/>
              <a:gd name="T12" fmla="*/ 2147483647 w 322"/>
              <a:gd name="T13" fmla="*/ 2147483647 h 434"/>
              <a:gd name="T14" fmla="*/ 0 w 322"/>
              <a:gd name="T15" fmla="*/ 2147483647 h 434"/>
              <a:gd name="T16" fmla="*/ 2147483647 w 322"/>
              <a:gd name="T17" fmla="*/ 2147483647 h 434"/>
              <a:gd name="T18" fmla="*/ 2147483647 w 322"/>
              <a:gd name="T19" fmla="*/ 2147483647 h 434"/>
              <a:gd name="T20" fmla="*/ 2147483647 w 322"/>
              <a:gd name="T21" fmla="*/ 2147483647 h 434"/>
              <a:gd name="T22" fmla="*/ 2147483647 w 322"/>
              <a:gd name="T23" fmla="*/ 2147483647 h 434"/>
              <a:gd name="T24" fmla="*/ 2147483647 w 322"/>
              <a:gd name="T25" fmla="*/ 2147483647 h 434"/>
              <a:gd name="T26" fmla="*/ 2147483647 w 322"/>
              <a:gd name="T27" fmla="*/ 2147483647 h 434"/>
              <a:gd name="T28" fmla="*/ 2147483647 w 322"/>
              <a:gd name="T29" fmla="*/ 2147483647 h 434"/>
              <a:gd name="T30" fmla="*/ 2147483647 w 322"/>
              <a:gd name="T31" fmla="*/ 0 h 4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2" h="434">
                <a:moveTo>
                  <a:pt x="279" y="0"/>
                </a:moveTo>
                <a:lnTo>
                  <a:pt x="147" y="0"/>
                </a:lnTo>
                <a:lnTo>
                  <a:pt x="31" y="19"/>
                </a:lnTo>
                <a:lnTo>
                  <a:pt x="19" y="23"/>
                </a:lnTo>
                <a:lnTo>
                  <a:pt x="23" y="197"/>
                </a:lnTo>
                <a:lnTo>
                  <a:pt x="23" y="213"/>
                </a:lnTo>
                <a:lnTo>
                  <a:pt x="4" y="213"/>
                </a:lnTo>
                <a:lnTo>
                  <a:pt x="0" y="287"/>
                </a:lnTo>
                <a:lnTo>
                  <a:pt x="69" y="287"/>
                </a:lnTo>
                <a:lnTo>
                  <a:pt x="73" y="434"/>
                </a:lnTo>
                <a:lnTo>
                  <a:pt x="287" y="434"/>
                </a:lnTo>
                <a:lnTo>
                  <a:pt x="287" y="333"/>
                </a:lnTo>
                <a:lnTo>
                  <a:pt x="322" y="333"/>
                </a:lnTo>
                <a:lnTo>
                  <a:pt x="322" y="81"/>
                </a:lnTo>
                <a:lnTo>
                  <a:pt x="279" y="81"/>
                </a:lnTo>
                <a:lnTo>
                  <a:pt x="279" y="0"/>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51" name="Freeform 50"/>
          <p:cNvSpPr>
            <a:spLocks/>
          </p:cNvSpPr>
          <p:nvPr/>
        </p:nvSpPr>
        <p:spPr bwMode="auto">
          <a:xfrm>
            <a:off x="6852716" y="2924176"/>
            <a:ext cx="457200" cy="384572"/>
          </a:xfrm>
          <a:custGeom>
            <a:avLst/>
            <a:gdLst>
              <a:gd name="T0" fmla="*/ 2147483647 w 345"/>
              <a:gd name="T1" fmla="*/ 2147483647 h 303"/>
              <a:gd name="T2" fmla="*/ 2147483647 w 345"/>
              <a:gd name="T3" fmla="*/ 2147483647 h 303"/>
              <a:gd name="T4" fmla="*/ 2147483647 w 345"/>
              <a:gd name="T5" fmla="*/ 2147483647 h 303"/>
              <a:gd name="T6" fmla="*/ 2147483647 w 345"/>
              <a:gd name="T7" fmla="*/ 0 h 303"/>
              <a:gd name="T8" fmla="*/ 2147483647 w 345"/>
              <a:gd name="T9" fmla="*/ 2147483647 h 303"/>
              <a:gd name="T10" fmla="*/ 2147483647 w 345"/>
              <a:gd name="T11" fmla="*/ 2147483647 h 303"/>
              <a:gd name="T12" fmla="*/ 2147483647 w 345"/>
              <a:gd name="T13" fmla="*/ 2147483647 h 303"/>
              <a:gd name="T14" fmla="*/ 0 w 345"/>
              <a:gd name="T15" fmla="*/ 2147483647 h 303"/>
              <a:gd name="T16" fmla="*/ 0 w 345"/>
              <a:gd name="T17" fmla="*/ 2147483647 h 303"/>
              <a:gd name="T18" fmla="*/ 2147483647 w 345"/>
              <a:gd name="T19" fmla="*/ 2147483647 h 303"/>
              <a:gd name="T20" fmla="*/ 2147483647 w 345"/>
              <a:gd name="T21" fmla="*/ 2147483647 h 303"/>
              <a:gd name="T22" fmla="*/ 2147483647 w 345"/>
              <a:gd name="T23" fmla="*/ 2147483647 h 303"/>
              <a:gd name="T24" fmla="*/ 2147483647 w 345"/>
              <a:gd name="T25" fmla="*/ 2147483647 h 303"/>
              <a:gd name="T26" fmla="*/ 2147483647 w 345"/>
              <a:gd name="T27" fmla="*/ 2147483647 h 303"/>
              <a:gd name="T28" fmla="*/ 2147483647 w 345"/>
              <a:gd name="T29" fmla="*/ 2147483647 h 303"/>
              <a:gd name="T30" fmla="*/ 2147483647 w 345"/>
              <a:gd name="T31" fmla="*/ 2147483647 h 303"/>
              <a:gd name="T32" fmla="*/ 2147483647 w 345"/>
              <a:gd name="T33" fmla="*/ 2147483647 h 3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5" h="303">
                <a:moveTo>
                  <a:pt x="345" y="124"/>
                </a:moveTo>
                <a:lnTo>
                  <a:pt x="345" y="82"/>
                </a:lnTo>
                <a:lnTo>
                  <a:pt x="299" y="82"/>
                </a:lnTo>
                <a:lnTo>
                  <a:pt x="299" y="0"/>
                </a:lnTo>
                <a:lnTo>
                  <a:pt x="175" y="4"/>
                </a:lnTo>
                <a:lnTo>
                  <a:pt x="58" y="8"/>
                </a:lnTo>
                <a:lnTo>
                  <a:pt x="58" y="82"/>
                </a:lnTo>
                <a:lnTo>
                  <a:pt x="0" y="86"/>
                </a:lnTo>
                <a:lnTo>
                  <a:pt x="0" y="167"/>
                </a:lnTo>
                <a:lnTo>
                  <a:pt x="43" y="167"/>
                </a:lnTo>
                <a:lnTo>
                  <a:pt x="43" y="303"/>
                </a:lnTo>
                <a:lnTo>
                  <a:pt x="287" y="303"/>
                </a:lnTo>
                <a:lnTo>
                  <a:pt x="291" y="272"/>
                </a:lnTo>
                <a:lnTo>
                  <a:pt x="303" y="272"/>
                </a:lnTo>
                <a:lnTo>
                  <a:pt x="303" y="167"/>
                </a:lnTo>
                <a:lnTo>
                  <a:pt x="345" y="167"/>
                </a:lnTo>
                <a:lnTo>
                  <a:pt x="345" y="124"/>
                </a:lnTo>
                <a:close/>
              </a:path>
            </a:pathLst>
          </a:custGeom>
          <a:solidFill>
            <a:schemeClr val="accent3">
              <a:lumMod val="60000"/>
              <a:lumOff val="40000"/>
            </a:schemeClr>
          </a:solidFill>
          <a:ln w="15875" cap="flat" cmpd="sng">
            <a:solidFill>
              <a:schemeClr val="tx1"/>
            </a:solidFill>
            <a:prstDash val="solid"/>
            <a:round/>
            <a:headEnd type="none" w="med" len="med"/>
            <a:tailEnd type="none" w="med" len="med"/>
          </a:ln>
        </p:spPr>
        <p:txBody>
          <a:bodyPr/>
          <a:lstStyle/>
          <a:p>
            <a:pPr>
              <a:defRPr/>
            </a:pPr>
            <a:endParaRPr lang="en-US" sz="1350">
              <a:solidFill>
                <a:srgbClr val="000000"/>
              </a:solidFill>
              <a:latin typeface="Calibri"/>
            </a:endParaRPr>
          </a:p>
        </p:txBody>
      </p:sp>
      <p:sp>
        <p:nvSpPr>
          <p:cNvPr id="52" name="Freeform 51"/>
          <p:cNvSpPr>
            <a:spLocks/>
          </p:cNvSpPr>
          <p:nvPr/>
        </p:nvSpPr>
        <p:spPr bwMode="auto">
          <a:xfrm>
            <a:off x="7232526" y="3077767"/>
            <a:ext cx="354806" cy="558403"/>
          </a:xfrm>
          <a:custGeom>
            <a:avLst/>
            <a:gdLst>
              <a:gd name="T0" fmla="*/ 2147483647 w 268"/>
              <a:gd name="T1" fmla="*/ 2147483647 h 438"/>
              <a:gd name="T2" fmla="*/ 2147483647 w 268"/>
              <a:gd name="T3" fmla="*/ 2147483647 h 438"/>
              <a:gd name="T4" fmla="*/ 2147483647 w 268"/>
              <a:gd name="T5" fmla="*/ 2147483647 h 438"/>
              <a:gd name="T6" fmla="*/ 2147483647 w 268"/>
              <a:gd name="T7" fmla="*/ 2147483647 h 438"/>
              <a:gd name="T8" fmla="*/ 2147483647 w 268"/>
              <a:gd name="T9" fmla="*/ 2147483647 h 438"/>
              <a:gd name="T10" fmla="*/ 0 w 268"/>
              <a:gd name="T11" fmla="*/ 2147483647 h 438"/>
              <a:gd name="T12" fmla="*/ 2147483647 w 268"/>
              <a:gd name="T13" fmla="*/ 2147483647 h 438"/>
              <a:gd name="T14" fmla="*/ 2147483647 w 268"/>
              <a:gd name="T15" fmla="*/ 2147483647 h 438"/>
              <a:gd name="T16" fmla="*/ 2147483647 w 268"/>
              <a:gd name="T17" fmla="*/ 2147483647 h 438"/>
              <a:gd name="T18" fmla="*/ 2147483647 w 268"/>
              <a:gd name="T19" fmla="*/ 2147483647 h 438"/>
              <a:gd name="T20" fmla="*/ 2147483647 w 268"/>
              <a:gd name="T21" fmla="*/ 2147483647 h 438"/>
              <a:gd name="T22" fmla="*/ 2147483647 w 268"/>
              <a:gd name="T23" fmla="*/ 2147483647 h 438"/>
              <a:gd name="T24" fmla="*/ 2147483647 w 268"/>
              <a:gd name="T25" fmla="*/ 2147483647 h 438"/>
              <a:gd name="T26" fmla="*/ 2147483647 w 268"/>
              <a:gd name="T27" fmla="*/ 2147483647 h 438"/>
              <a:gd name="T28" fmla="*/ 2147483647 w 268"/>
              <a:gd name="T29" fmla="*/ 2147483647 h 438"/>
              <a:gd name="T30" fmla="*/ 2147483647 w 268"/>
              <a:gd name="T31" fmla="*/ 2147483647 h 438"/>
              <a:gd name="T32" fmla="*/ 2147483647 w 268"/>
              <a:gd name="T33" fmla="*/ 2147483647 h 438"/>
              <a:gd name="T34" fmla="*/ 2147483647 w 268"/>
              <a:gd name="T35" fmla="*/ 2147483647 h 438"/>
              <a:gd name="T36" fmla="*/ 2147483647 w 268"/>
              <a:gd name="T37" fmla="*/ 2147483647 h 438"/>
              <a:gd name="T38" fmla="*/ 2147483647 w 268"/>
              <a:gd name="T39" fmla="*/ 2147483647 h 438"/>
              <a:gd name="T40" fmla="*/ 2147483647 w 268"/>
              <a:gd name="T41" fmla="*/ 2147483647 h 438"/>
              <a:gd name="T42" fmla="*/ 2147483647 w 268"/>
              <a:gd name="T43" fmla="*/ 2147483647 h 438"/>
              <a:gd name="T44" fmla="*/ 2147483647 w 268"/>
              <a:gd name="T45" fmla="*/ 2147483647 h 438"/>
              <a:gd name="T46" fmla="*/ 2147483647 w 268"/>
              <a:gd name="T47" fmla="*/ 2147483647 h 438"/>
              <a:gd name="T48" fmla="*/ 2147483647 w 268"/>
              <a:gd name="T49" fmla="*/ 2147483647 h 438"/>
              <a:gd name="T50" fmla="*/ 2147483647 w 268"/>
              <a:gd name="T51" fmla="*/ 2147483647 h 438"/>
              <a:gd name="T52" fmla="*/ 2147483647 w 268"/>
              <a:gd name="T53" fmla="*/ 2147483647 h 438"/>
              <a:gd name="T54" fmla="*/ 2147483647 w 268"/>
              <a:gd name="T55" fmla="*/ 0 h 438"/>
              <a:gd name="T56" fmla="*/ 2147483647 w 268"/>
              <a:gd name="T57" fmla="*/ 2147483647 h 4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8" h="438">
                <a:moveTo>
                  <a:pt x="58" y="3"/>
                </a:moveTo>
                <a:lnTo>
                  <a:pt x="58" y="46"/>
                </a:lnTo>
                <a:lnTo>
                  <a:pt x="16" y="46"/>
                </a:lnTo>
                <a:lnTo>
                  <a:pt x="16" y="151"/>
                </a:lnTo>
                <a:lnTo>
                  <a:pt x="4" y="151"/>
                </a:lnTo>
                <a:lnTo>
                  <a:pt x="0" y="182"/>
                </a:lnTo>
                <a:lnTo>
                  <a:pt x="70" y="182"/>
                </a:lnTo>
                <a:lnTo>
                  <a:pt x="70" y="438"/>
                </a:lnTo>
                <a:lnTo>
                  <a:pt x="194" y="438"/>
                </a:lnTo>
                <a:lnTo>
                  <a:pt x="210" y="411"/>
                </a:lnTo>
                <a:lnTo>
                  <a:pt x="217" y="384"/>
                </a:lnTo>
                <a:lnTo>
                  <a:pt x="221" y="356"/>
                </a:lnTo>
                <a:lnTo>
                  <a:pt x="225" y="345"/>
                </a:lnTo>
                <a:lnTo>
                  <a:pt x="248" y="310"/>
                </a:lnTo>
                <a:lnTo>
                  <a:pt x="268" y="287"/>
                </a:lnTo>
                <a:lnTo>
                  <a:pt x="256" y="228"/>
                </a:lnTo>
                <a:lnTo>
                  <a:pt x="248" y="209"/>
                </a:lnTo>
                <a:lnTo>
                  <a:pt x="244" y="201"/>
                </a:lnTo>
                <a:lnTo>
                  <a:pt x="256" y="151"/>
                </a:lnTo>
                <a:lnTo>
                  <a:pt x="260" y="97"/>
                </a:lnTo>
                <a:lnTo>
                  <a:pt x="256" y="89"/>
                </a:lnTo>
                <a:lnTo>
                  <a:pt x="241" y="85"/>
                </a:lnTo>
                <a:lnTo>
                  <a:pt x="237" y="73"/>
                </a:lnTo>
                <a:lnTo>
                  <a:pt x="229" y="54"/>
                </a:lnTo>
                <a:lnTo>
                  <a:pt x="229" y="31"/>
                </a:lnTo>
                <a:lnTo>
                  <a:pt x="210" y="11"/>
                </a:lnTo>
                <a:lnTo>
                  <a:pt x="144" y="15"/>
                </a:lnTo>
                <a:lnTo>
                  <a:pt x="140" y="0"/>
                </a:lnTo>
                <a:lnTo>
                  <a:pt x="58" y="3"/>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3" name="Freeform 52"/>
          <p:cNvSpPr>
            <a:spLocks/>
          </p:cNvSpPr>
          <p:nvPr/>
        </p:nvSpPr>
        <p:spPr bwMode="auto">
          <a:xfrm>
            <a:off x="6862240" y="3308747"/>
            <a:ext cx="461963" cy="327422"/>
          </a:xfrm>
          <a:custGeom>
            <a:avLst/>
            <a:gdLst>
              <a:gd name="T0" fmla="*/ 0 w 349"/>
              <a:gd name="T1" fmla="*/ 2147483647 h 256"/>
              <a:gd name="T2" fmla="*/ 0 w 349"/>
              <a:gd name="T3" fmla="*/ 2147483647 h 256"/>
              <a:gd name="T4" fmla="*/ 2147483647 w 349"/>
              <a:gd name="T5" fmla="*/ 2147483647 h 256"/>
              <a:gd name="T6" fmla="*/ 2147483647 w 349"/>
              <a:gd name="T7" fmla="*/ 0 h 256"/>
              <a:gd name="T8" fmla="*/ 2147483647 w 349"/>
              <a:gd name="T9" fmla="*/ 0 h 256"/>
              <a:gd name="T10" fmla="*/ 2147483647 w 349"/>
              <a:gd name="T11" fmla="*/ 2147483647 h 256"/>
              <a:gd name="T12" fmla="*/ 0 w 349"/>
              <a:gd name="T13" fmla="*/ 2147483647 h 256"/>
              <a:gd name="T14" fmla="*/ 0 w 349"/>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9" h="256">
                <a:moveTo>
                  <a:pt x="0" y="217"/>
                </a:moveTo>
                <a:lnTo>
                  <a:pt x="0" y="256"/>
                </a:lnTo>
                <a:lnTo>
                  <a:pt x="349" y="256"/>
                </a:lnTo>
                <a:lnTo>
                  <a:pt x="349" y="0"/>
                </a:lnTo>
                <a:lnTo>
                  <a:pt x="35" y="0"/>
                </a:lnTo>
                <a:lnTo>
                  <a:pt x="35" y="116"/>
                </a:lnTo>
                <a:lnTo>
                  <a:pt x="0" y="116"/>
                </a:lnTo>
                <a:lnTo>
                  <a:pt x="0" y="217"/>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4" name="Freeform 53"/>
          <p:cNvSpPr>
            <a:spLocks/>
          </p:cNvSpPr>
          <p:nvPr/>
        </p:nvSpPr>
        <p:spPr bwMode="auto">
          <a:xfrm>
            <a:off x="3370137" y="3457575"/>
            <a:ext cx="391716" cy="558404"/>
          </a:xfrm>
          <a:custGeom>
            <a:avLst/>
            <a:gdLst>
              <a:gd name="T0" fmla="*/ 2147483647 w 295"/>
              <a:gd name="T1" fmla="*/ 2147483647 h 438"/>
              <a:gd name="T2" fmla="*/ 2147483647 w 295"/>
              <a:gd name="T3" fmla="*/ 0 h 438"/>
              <a:gd name="T4" fmla="*/ 2147483647 w 295"/>
              <a:gd name="T5" fmla="*/ 2147483647 h 438"/>
              <a:gd name="T6" fmla="*/ 0 w 295"/>
              <a:gd name="T7" fmla="*/ 2147483647 h 438"/>
              <a:gd name="T8" fmla="*/ 2147483647 w 295"/>
              <a:gd name="T9" fmla="*/ 214748364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 h="438">
                <a:moveTo>
                  <a:pt x="295" y="438"/>
                </a:moveTo>
                <a:lnTo>
                  <a:pt x="295" y="0"/>
                </a:lnTo>
                <a:lnTo>
                  <a:pt x="4" y="8"/>
                </a:lnTo>
                <a:lnTo>
                  <a:pt x="0" y="438"/>
                </a:lnTo>
                <a:lnTo>
                  <a:pt x="295" y="438"/>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5" name="Freeform 54"/>
          <p:cNvSpPr>
            <a:spLocks/>
          </p:cNvSpPr>
          <p:nvPr/>
        </p:nvSpPr>
        <p:spPr bwMode="auto">
          <a:xfrm>
            <a:off x="3761854" y="3303985"/>
            <a:ext cx="431006" cy="360759"/>
          </a:xfrm>
          <a:custGeom>
            <a:avLst/>
            <a:gdLst>
              <a:gd name="T0" fmla="*/ 2147483647 w 325"/>
              <a:gd name="T1" fmla="*/ 2147483647 h 283"/>
              <a:gd name="T2" fmla="*/ 2147483647 w 325"/>
              <a:gd name="T3" fmla="*/ 0 h 283"/>
              <a:gd name="T4" fmla="*/ 2147483647 w 325"/>
              <a:gd name="T5" fmla="*/ 2147483647 h 283"/>
              <a:gd name="T6" fmla="*/ 2147483647 w 325"/>
              <a:gd name="T7" fmla="*/ 2147483647 h 283"/>
              <a:gd name="T8" fmla="*/ 0 w 325"/>
              <a:gd name="T9" fmla="*/ 2147483647 h 283"/>
              <a:gd name="T10" fmla="*/ 0 w 325"/>
              <a:gd name="T11" fmla="*/ 2147483647 h 283"/>
              <a:gd name="T12" fmla="*/ 2147483647 w 325"/>
              <a:gd name="T13" fmla="*/ 2147483647 h 283"/>
              <a:gd name="T14" fmla="*/ 2147483647 w 325"/>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5" h="283">
                <a:moveTo>
                  <a:pt x="314" y="206"/>
                </a:moveTo>
                <a:lnTo>
                  <a:pt x="325" y="0"/>
                </a:lnTo>
                <a:lnTo>
                  <a:pt x="73" y="4"/>
                </a:lnTo>
                <a:lnTo>
                  <a:pt x="69" y="101"/>
                </a:lnTo>
                <a:lnTo>
                  <a:pt x="0" y="101"/>
                </a:lnTo>
                <a:lnTo>
                  <a:pt x="0" y="275"/>
                </a:lnTo>
                <a:lnTo>
                  <a:pt x="310" y="283"/>
                </a:lnTo>
                <a:lnTo>
                  <a:pt x="314" y="206"/>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6" name="Freeform 55"/>
          <p:cNvSpPr>
            <a:spLocks/>
          </p:cNvSpPr>
          <p:nvPr/>
        </p:nvSpPr>
        <p:spPr bwMode="auto">
          <a:xfrm>
            <a:off x="3761854" y="3655220"/>
            <a:ext cx="410765" cy="384572"/>
          </a:xfrm>
          <a:custGeom>
            <a:avLst/>
            <a:gdLst>
              <a:gd name="T0" fmla="*/ 2147483647 w 310"/>
              <a:gd name="T1" fmla="*/ 2147483647 h 303"/>
              <a:gd name="T2" fmla="*/ 2147483647 w 310"/>
              <a:gd name="T3" fmla="*/ 2147483647 h 303"/>
              <a:gd name="T4" fmla="*/ 0 w 310"/>
              <a:gd name="T5" fmla="*/ 0 h 303"/>
              <a:gd name="T6" fmla="*/ 0 w 310"/>
              <a:gd name="T7" fmla="*/ 2147483647 h 303"/>
              <a:gd name="T8" fmla="*/ 2147483647 w 310"/>
              <a:gd name="T9" fmla="*/ 2147483647 h 303"/>
              <a:gd name="T10" fmla="*/ 2147483647 w 310"/>
              <a:gd name="T11" fmla="*/ 2147483647 h 303"/>
              <a:gd name="T12" fmla="*/ 2147483647 w 310"/>
              <a:gd name="T13" fmla="*/ 2147483647 h 303"/>
              <a:gd name="T14" fmla="*/ 2147483647 w 310"/>
              <a:gd name="T15" fmla="*/ 2147483647 h 3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0" h="303">
                <a:moveTo>
                  <a:pt x="298" y="148"/>
                </a:moveTo>
                <a:lnTo>
                  <a:pt x="310" y="8"/>
                </a:lnTo>
                <a:lnTo>
                  <a:pt x="0" y="0"/>
                </a:lnTo>
                <a:lnTo>
                  <a:pt x="0" y="283"/>
                </a:lnTo>
                <a:lnTo>
                  <a:pt x="194" y="276"/>
                </a:lnTo>
                <a:lnTo>
                  <a:pt x="205" y="303"/>
                </a:lnTo>
                <a:lnTo>
                  <a:pt x="291" y="303"/>
                </a:lnTo>
                <a:lnTo>
                  <a:pt x="298" y="148"/>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7" name="Freeform 56"/>
          <p:cNvSpPr>
            <a:spLocks/>
          </p:cNvSpPr>
          <p:nvPr/>
        </p:nvSpPr>
        <p:spPr bwMode="auto">
          <a:xfrm>
            <a:off x="4178573" y="3230166"/>
            <a:ext cx="486965" cy="376238"/>
          </a:xfrm>
          <a:custGeom>
            <a:avLst/>
            <a:gdLst>
              <a:gd name="T0" fmla="*/ 2147483647 w 368"/>
              <a:gd name="T1" fmla="*/ 2147483647 h 295"/>
              <a:gd name="T2" fmla="*/ 2147483647 w 368"/>
              <a:gd name="T3" fmla="*/ 0 h 295"/>
              <a:gd name="T4" fmla="*/ 2147483647 w 368"/>
              <a:gd name="T5" fmla="*/ 2147483647 h 295"/>
              <a:gd name="T6" fmla="*/ 0 w 368"/>
              <a:gd name="T7" fmla="*/ 2147483647 h 295"/>
              <a:gd name="T8" fmla="*/ 2147483647 w 368"/>
              <a:gd name="T9" fmla="*/ 2147483647 h 295"/>
              <a:gd name="T10" fmla="*/ 2147483647 w 368"/>
              <a:gd name="T11" fmla="*/ 2147483647 h 295"/>
              <a:gd name="T12" fmla="*/ 2147483647 w 368"/>
              <a:gd name="T13" fmla="*/ 2147483647 h 295"/>
              <a:gd name="T14" fmla="*/ 2147483647 w 368"/>
              <a:gd name="T15" fmla="*/ 2147483647 h 295"/>
              <a:gd name="T16" fmla="*/ 2147483647 w 368"/>
              <a:gd name="T17" fmla="*/ 214748364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8" h="295">
                <a:moveTo>
                  <a:pt x="97" y="8"/>
                </a:moveTo>
                <a:lnTo>
                  <a:pt x="15" y="0"/>
                </a:lnTo>
                <a:lnTo>
                  <a:pt x="11" y="58"/>
                </a:lnTo>
                <a:lnTo>
                  <a:pt x="0" y="264"/>
                </a:lnTo>
                <a:lnTo>
                  <a:pt x="170" y="275"/>
                </a:lnTo>
                <a:lnTo>
                  <a:pt x="167" y="283"/>
                </a:lnTo>
                <a:lnTo>
                  <a:pt x="357" y="295"/>
                </a:lnTo>
                <a:lnTo>
                  <a:pt x="368" y="31"/>
                </a:lnTo>
                <a:lnTo>
                  <a:pt x="97" y="8"/>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8" name="Freeform 57"/>
          <p:cNvSpPr>
            <a:spLocks/>
          </p:cNvSpPr>
          <p:nvPr/>
        </p:nvSpPr>
        <p:spPr bwMode="auto">
          <a:xfrm>
            <a:off x="4157142" y="3565922"/>
            <a:ext cx="525065" cy="327422"/>
          </a:xfrm>
          <a:custGeom>
            <a:avLst/>
            <a:gdLst>
              <a:gd name="T0" fmla="*/ 2147483647 w 396"/>
              <a:gd name="T1" fmla="*/ 2147483647 h 256"/>
              <a:gd name="T2" fmla="*/ 2147483647 w 396"/>
              <a:gd name="T3" fmla="*/ 2147483647 h 256"/>
              <a:gd name="T4" fmla="*/ 2147483647 w 396"/>
              <a:gd name="T5" fmla="*/ 2147483647 h 256"/>
              <a:gd name="T6" fmla="*/ 2147483647 w 396"/>
              <a:gd name="T7" fmla="*/ 2147483647 h 256"/>
              <a:gd name="T8" fmla="*/ 2147483647 w 396"/>
              <a:gd name="T9" fmla="*/ 2147483647 h 256"/>
              <a:gd name="T10" fmla="*/ 2147483647 w 396"/>
              <a:gd name="T11" fmla="*/ 0 h 256"/>
              <a:gd name="T12" fmla="*/ 2147483647 w 396"/>
              <a:gd name="T13" fmla="*/ 2147483647 h 256"/>
              <a:gd name="T14" fmla="*/ 0 w 396"/>
              <a:gd name="T15" fmla="*/ 2147483647 h 256"/>
              <a:gd name="T16" fmla="*/ 2147483647 w 396"/>
              <a:gd name="T17" fmla="*/ 2147483647 h 256"/>
              <a:gd name="T18" fmla="*/ 2147483647 w 396"/>
              <a:gd name="T19" fmla="*/ 2147483647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6" h="256">
                <a:moveTo>
                  <a:pt x="396" y="147"/>
                </a:moveTo>
                <a:lnTo>
                  <a:pt x="396" y="34"/>
                </a:lnTo>
                <a:lnTo>
                  <a:pt x="373" y="31"/>
                </a:lnTo>
                <a:lnTo>
                  <a:pt x="183" y="19"/>
                </a:lnTo>
                <a:lnTo>
                  <a:pt x="186" y="11"/>
                </a:lnTo>
                <a:lnTo>
                  <a:pt x="16" y="0"/>
                </a:lnTo>
                <a:lnTo>
                  <a:pt x="12" y="77"/>
                </a:lnTo>
                <a:lnTo>
                  <a:pt x="0" y="217"/>
                </a:lnTo>
                <a:lnTo>
                  <a:pt x="392" y="256"/>
                </a:lnTo>
                <a:lnTo>
                  <a:pt x="396" y="147"/>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59" name="Freeform 58"/>
          <p:cNvSpPr>
            <a:spLocks/>
          </p:cNvSpPr>
          <p:nvPr/>
        </p:nvSpPr>
        <p:spPr bwMode="auto">
          <a:xfrm>
            <a:off x="4142854" y="3842147"/>
            <a:ext cx="534590" cy="346472"/>
          </a:xfrm>
          <a:custGeom>
            <a:avLst/>
            <a:gdLst>
              <a:gd name="T0" fmla="*/ 2147483647 w 403"/>
              <a:gd name="T1" fmla="*/ 2147483647 h 271"/>
              <a:gd name="T2" fmla="*/ 2147483647 w 403"/>
              <a:gd name="T3" fmla="*/ 0 h 271"/>
              <a:gd name="T4" fmla="*/ 2147483647 w 403"/>
              <a:gd name="T5" fmla="*/ 2147483647 h 271"/>
              <a:gd name="T6" fmla="*/ 0 w 403"/>
              <a:gd name="T7" fmla="*/ 2147483647 h 271"/>
              <a:gd name="T8" fmla="*/ 2147483647 w 403"/>
              <a:gd name="T9" fmla="*/ 2147483647 h 271"/>
              <a:gd name="T10" fmla="*/ 2147483647 w 403"/>
              <a:gd name="T11" fmla="*/ 2147483647 h 271"/>
              <a:gd name="T12" fmla="*/ 2147483647 w 403"/>
              <a:gd name="T13" fmla="*/ 2147483647 h 271"/>
              <a:gd name="T14" fmla="*/ 2147483647 w 403"/>
              <a:gd name="T15" fmla="*/ 2147483647 h 271"/>
              <a:gd name="T16" fmla="*/ 2147483647 w 403"/>
              <a:gd name="T17" fmla="*/ 2147483647 h 271"/>
              <a:gd name="T18" fmla="*/ 2147483647 w 403"/>
              <a:gd name="T19" fmla="*/ 2147483647 h 271"/>
              <a:gd name="T20" fmla="*/ 2147483647 w 403"/>
              <a:gd name="T21" fmla="*/ 2147483647 h 271"/>
              <a:gd name="T22" fmla="*/ 2147483647 w 403"/>
              <a:gd name="T23" fmla="*/ 2147483647 h 271"/>
              <a:gd name="T24" fmla="*/ 2147483647 w 403"/>
              <a:gd name="T25" fmla="*/ 2147483647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3" h="271">
                <a:moveTo>
                  <a:pt x="403" y="39"/>
                </a:moveTo>
                <a:lnTo>
                  <a:pt x="11" y="0"/>
                </a:lnTo>
                <a:lnTo>
                  <a:pt x="4" y="155"/>
                </a:lnTo>
                <a:lnTo>
                  <a:pt x="0" y="182"/>
                </a:lnTo>
                <a:lnTo>
                  <a:pt x="100" y="201"/>
                </a:lnTo>
                <a:lnTo>
                  <a:pt x="97" y="217"/>
                </a:lnTo>
                <a:lnTo>
                  <a:pt x="170" y="221"/>
                </a:lnTo>
                <a:lnTo>
                  <a:pt x="166" y="240"/>
                </a:lnTo>
                <a:lnTo>
                  <a:pt x="236" y="248"/>
                </a:lnTo>
                <a:lnTo>
                  <a:pt x="232" y="263"/>
                </a:lnTo>
                <a:lnTo>
                  <a:pt x="298" y="271"/>
                </a:lnTo>
                <a:lnTo>
                  <a:pt x="353" y="271"/>
                </a:lnTo>
                <a:lnTo>
                  <a:pt x="403" y="3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0" name="Freeform 59"/>
          <p:cNvSpPr>
            <a:spLocks/>
          </p:cNvSpPr>
          <p:nvPr/>
        </p:nvSpPr>
        <p:spPr bwMode="auto">
          <a:xfrm>
            <a:off x="4651249" y="3264695"/>
            <a:ext cx="385763" cy="494110"/>
          </a:xfrm>
          <a:custGeom>
            <a:avLst/>
            <a:gdLst>
              <a:gd name="T0" fmla="*/ 2147483647 w 291"/>
              <a:gd name="T1" fmla="*/ 2147483647 h 388"/>
              <a:gd name="T2" fmla="*/ 0 w 291"/>
              <a:gd name="T3" fmla="*/ 2147483647 h 388"/>
              <a:gd name="T4" fmla="*/ 2147483647 w 291"/>
              <a:gd name="T5" fmla="*/ 2147483647 h 388"/>
              <a:gd name="T6" fmla="*/ 2147483647 w 291"/>
              <a:gd name="T7" fmla="*/ 2147483647 h 388"/>
              <a:gd name="T8" fmla="*/ 2147483647 w 291"/>
              <a:gd name="T9" fmla="*/ 2147483647 h 388"/>
              <a:gd name="T10" fmla="*/ 2147483647 w 291"/>
              <a:gd name="T11" fmla="*/ 2147483647 h 388"/>
              <a:gd name="T12" fmla="*/ 2147483647 w 291"/>
              <a:gd name="T13" fmla="*/ 2147483647 h 388"/>
              <a:gd name="T14" fmla="*/ 2147483647 w 291"/>
              <a:gd name="T15" fmla="*/ 2147483647 h 388"/>
              <a:gd name="T16" fmla="*/ 2147483647 w 291"/>
              <a:gd name="T17" fmla="*/ 2147483647 h 388"/>
              <a:gd name="T18" fmla="*/ 2147483647 w 291"/>
              <a:gd name="T19" fmla="*/ 0 h 388"/>
              <a:gd name="T20" fmla="*/ 2147483647 w 291"/>
              <a:gd name="T21" fmla="*/ 0 h 388"/>
              <a:gd name="T22" fmla="*/ 2147483647 w 291"/>
              <a:gd name="T23" fmla="*/ 2147483647 h 3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1" h="388">
                <a:moveTo>
                  <a:pt x="11" y="4"/>
                </a:moveTo>
                <a:lnTo>
                  <a:pt x="0" y="268"/>
                </a:lnTo>
                <a:lnTo>
                  <a:pt x="23" y="271"/>
                </a:lnTo>
                <a:lnTo>
                  <a:pt x="23" y="384"/>
                </a:lnTo>
                <a:lnTo>
                  <a:pt x="256" y="384"/>
                </a:lnTo>
                <a:lnTo>
                  <a:pt x="283" y="388"/>
                </a:lnTo>
                <a:lnTo>
                  <a:pt x="283" y="357"/>
                </a:lnTo>
                <a:lnTo>
                  <a:pt x="291" y="252"/>
                </a:lnTo>
                <a:lnTo>
                  <a:pt x="225" y="252"/>
                </a:lnTo>
                <a:lnTo>
                  <a:pt x="225" y="0"/>
                </a:lnTo>
                <a:lnTo>
                  <a:pt x="97" y="0"/>
                </a:lnTo>
                <a:lnTo>
                  <a:pt x="11" y="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1" name="Freeform 60"/>
          <p:cNvSpPr>
            <a:spLocks/>
          </p:cNvSpPr>
          <p:nvPr/>
        </p:nvSpPr>
        <p:spPr bwMode="auto">
          <a:xfrm>
            <a:off x="4538142" y="3754041"/>
            <a:ext cx="467915" cy="522684"/>
          </a:xfrm>
          <a:custGeom>
            <a:avLst/>
            <a:gdLst>
              <a:gd name="T0" fmla="*/ 2147483647 w 353"/>
              <a:gd name="T1" fmla="*/ 0 h 411"/>
              <a:gd name="T2" fmla="*/ 2147483647 w 353"/>
              <a:gd name="T3" fmla="*/ 0 h 411"/>
              <a:gd name="T4" fmla="*/ 2147483647 w 353"/>
              <a:gd name="T5" fmla="*/ 2147483647 h 411"/>
              <a:gd name="T6" fmla="*/ 2147483647 w 353"/>
              <a:gd name="T7" fmla="*/ 2147483647 h 411"/>
              <a:gd name="T8" fmla="*/ 0 w 353"/>
              <a:gd name="T9" fmla="*/ 2147483647 h 411"/>
              <a:gd name="T10" fmla="*/ 0 w 353"/>
              <a:gd name="T11" fmla="*/ 2147483647 h 411"/>
              <a:gd name="T12" fmla="*/ 2147483647 w 353"/>
              <a:gd name="T13" fmla="*/ 2147483647 h 411"/>
              <a:gd name="T14" fmla="*/ 2147483647 w 353"/>
              <a:gd name="T15" fmla="*/ 2147483647 h 411"/>
              <a:gd name="T16" fmla="*/ 2147483647 w 353"/>
              <a:gd name="T17" fmla="*/ 2147483647 h 411"/>
              <a:gd name="T18" fmla="*/ 2147483647 w 353"/>
              <a:gd name="T19" fmla="*/ 2147483647 h 411"/>
              <a:gd name="T20" fmla="*/ 2147483647 w 353"/>
              <a:gd name="T21" fmla="*/ 2147483647 h 411"/>
              <a:gd name="T22" fmla="*/ 2147483647 w 353"/>
              <a:gd name="T23" fmla="*/ 0 h 4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3" h="411">
                <a:moveTo>
                  <a:pt x="342" y="0"/>
                </a:moveTo>
                <a:lnTo>
                  <a:pt x="109" y="0"/>
                </a:lnTo>
                <a:lnTo>
                  <a:pt x="105" y="109"/>
                </a:lnTo>
                <a:lnTo>
                  <a:pt x="55" y="341"/>
                </a:lnTo>
                <a:lnTo>
                  <a:pt x="0" y="341"/>
                </a:lnTo>
                <a:lnTo>
                  <a:pt x="0" y="388"/>
                </a:lnTo>
                <a:lnTo>
                  <a:pt x="315" y="411"/>
                </a:lnTo>
                <a:lnTo>
                  <a:pt x="311" y="299"/>
                </a:lnTo>
                <a:lnTo>
                  <a:pt x="311" y="66"/>
                </a:lnTo>
                <a:lnTo>
                  <a:pt x="349" y="66"/>
                </a:lnTo>
                <a:lnTo>
                  <a:pt x="353" y="62"/>
                </a:lnTo>
                <a:lnTo>
                  <a:pt x="342"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2" name="Freeform 61"/>
          <p:cNvSpPr>
            <a:spLocks/>
          </p:cNvSpPr>
          <p:nvPr/>
        </p:nvSpPr>
        <p:spPr bwMode="auto">
          <a:xfrm>
            <a:off x="4950097" y="3333751"/>
            <a:ext cx="509588" cy="384572"/>
          </a:xfrm>
          <a:custGeom>
            <a:avLst/>
            <a:gdLst>
              <a:gd name="T0" fmla="*/ 2147483647 w 384"/>
              <a:gd name="T1" fmla="*/ 2147483647 h 303"/>
              <a:gd name="T2" fmla="*/ 2147483647 w 384"/>
              <a:gd name="T3" fmla="*/ 2147483647 h 303"/>
              <a:gd name="T4" fmla="*/ 2147483647 w 384"/>
              <a:gd name="T5" fmla="*/ 2147483647 h 303"/>
              <a:gd name="T6" fmla="*/ 2147483647 w 384"/>
              <a:gd name="T7" fmla="*/ 2147483647 h 303"/>
              <a:gd name="T8" fmla="*/ 2147483647 w 384"/>
              <a:gd name="T9" fmla="*/ 2147483647 h 303"/>
              <a:gd name="T10" fmla="*/ 0 w 384"/>
              <a:gd name="T11" fmla="*/ 0 h 303"/>
              <a:gd name="T12" fmla="*/ 0 w 384"/>
              <a:gd name="T13" fmla="*/ 2147483647 h 303"/>
              <a:gd name="T14" fmla="*/ 2147483647 w 384"/>
              <a:gd name="T15" fmla="*/ 2147483647 h 303"/>
              <a:gd name="T16" fmla="*/ 2147483647 w 384"/>
              <a:gd name="T17" fmla="*/ 2147483647 h 303"/>
              <a:gd name="T18" fmla="*/ 2147483647 w 384"/>
              <a:gd name="T19" fmla="*/ 2147483647 h 303"/>
              <a:gd name="T20" fmla="*/ 2147483647 w 384"/>
              <a:gd name="T21" fmla="*/ 2147483647 h 303"/>
              <a:gd name="T22" fmla="*/ 2147483647 w 384"/>
              <a:gd name="T23" fmla="*/ 2147483647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 h="303">
                <a:moveTo>
                  <a:pt x="384" y="89"/>
                </a:moveTo>
                <a:lnTo>
                  <a:pt x="248" y="86"/>
                </a:lnTo>
                <a:lnTo>
                  <a:pt x="248" y="35"/>
                </a:lnTo>
                <a:lnTo>
                  <a:pt x="174" y="27"/>
                </a:lnTo>
                <a:lnTo>
                  <a:pt x="174" y="12"/>
                </a:lnTo>
                <a:lnTo>
                  <a:pt x="0" y="0"/>
                </a:lnTo>
                <a:lnTo>
                  <a:pt x="0" y="198"/>
                </a:lnTo>
                <a:lnTo>
                  <a:pt x="66" y="198"/>
                </a:lnTo>
                <a:lnTo>
                  <a:pt x="58" y="303"/>
                </a:lnTo>
                <a:lnTo>
                  <a:pt x="372" y="303"/>
                </a:lnTo>
                <a:lnTo>
                  <a:pt x="376" y="163"/>
                </a:lnTo>
                <a:lnTo>
                  <a:pt x="384" y="89"/>
                </a:lnTo>
                <a:close/>
              </a:path>
            </a:pathLst>
          </a:custGeom>
          <a:no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3" name="Freeform 62"/>
          <p:cNvSpPr>
            <a:spLocks/>
          </p:cNvSpPr>
          <p:nvPr/>
        </p:nvSpPr>
        <p:spPr bwMode="auto">
          <a:xfrm>
            <a:off x="4950097" y="3718323"/>
            <a:ext cx="494109" cy="416719"/>
          </a:xfrm>
          <a:custGeom>
            <a:avLst/>
            <a:gdLst>
              <a:gd name="T0" fmla="*/ 2147483647 w 372"/>
              <a:gd name="T1" fmla="*/ 0 h 326"/>
              <a:gd name="T2" fmla="*/ 2147483647 w 372"/>
              <a:gd name="T3" fmla="*/ 2147483647 h 326"/>
              <a:gd name="T4" fmla="*/ 2147483647 w 372"/>
              <a:gd name="T5" fmla="*/ 2147483647 h 326"/>
              <a:gd name="T6" fmla="*/ 2147483647 w 372"/>
              <a:gd name="T7" fmla="*/ 2147483647 h 326"/>
              <a:gd name="T8" fmla="*/ 2147483647 w 372"/>
              <a:gd name="T9" fmla="*/ 2147483647 h 326"/>
              <a:gd name="T10" fmla="*/ 0 w 372"/>
              <a:gd name="T11" fmla="*/ 2147483647 h 326"/>
              <a:gd name="T12" fmla="*/ 0 w 372"/>
              <a:gd name="T13" fmla="*/ 2147483647 h 326"/>
              <a:gd name="T14" fmla="*/ 2147483647 w 372"/>
              <a:gd name="T15" fmla="*/ 2147483647 h 326"/>
              <a:gd name="T16" fmla="*/ 2147483647 w 372"/>
              <a:gd name="T17" fmla="*/ 2147483647 h 326"/>
              <a:gd name="T18" fmla="*/ 2147483647 w 372"/>
              <a:gd name="T19" fmla="*/ 2147483647 h 326"/>
              <a:gd name="T20" fmla="*/ 2147483647 w 372"/>
              <a:gd name="T21" fmla="*/ 0 h 326"/>
              <a:gd name="T22" fmla="*/ 2147483647 w 372"/>
              <a:gd name="T23" fmla="*/ 0 h 3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 h="326">
                <a:moveTo>
                  <a:pt x="58" y="0"/>
                </a:moveTo>
                <a:lnTo>
                  <a:pt x="58" y="31"/>
                </a:lnTo>
                <a:lnTo>
                  <a:pt x="31" y="27"/>
                </a:lnTo>
                <a:lnTo>
                  <a:pt x="42" y="89"/>
                </a:lnTo>
                <a:lnTo>
                  <a:pt x="38" y="93"/>
                </a:lnTo>
                <a:lnTo>
                  <a:pt x="0" y="93"/>
                </a:lnTo>
                <a:lnTo>
                  <a:pt x="0" y="326"/>
                </a:lnTo>
                <a:lnTo>
                  <a:pt x="333" y="326"/>
                </a:lnTo>
                <a:lnTo>
                  <a:pt x="345" y="186"/>
                </a:lnTo>
                <a:lnTo>
                  <a:pt x="364" y="186"/>
                </a:lnTo>
                <a:lnTo>
                  <a:pt x="372" y="0"/>
                </a:lnTo>
                <a:lnTo>
                  <a:pt x="58"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4" name="Freeform 63"/>
          <p:cNvSpPr>
            <a:spLocks/>
          </p:cNvSpPr>
          <p:nvPr/>
        </p:nvSpPr>
        <p:spPr bwMode="auto">
          <a:xfrm>
            <a:off x="5432299" y="3540919"/>
            <a:ext cx="566738" cy="434579"/>
          </a:xfrm>
          <a:custGeom>
            <a:avLst/>
            <a:gdLst>
              <a:gd name="T0" fmla="*/ 2147483647 w 427"/>
              <a:gd name="T1" fmla="*/ 2147483647 h 341"/>
              <a:gd name="T2" fmla="*/ 2147483647 w 427"/>
              <a:gd name="T3" fmla="*/ 2147483647 h 341"/>
              <a:gd name="T4" fmla="*/ 2147483647 w 427"/>
              <a:gd name="T5" fmla="*/ 0 h 341"/>
              <a:gd name="T6" fmla="*/ 2147483647 w 427"/>
              <a:gd name="T7" fmla="*/ 0 h 341"/>
              <a:gd name="T8" fmla="*/ 2147483647 w 427"/>
              <a:gd name="T9" fmla="*/ 2147483647 h 341"/>
              <a:gd name="T10" fmla="*/ 0 w 427"/>
              <a:gd name="T11" fmla="*/ 2147483647 h 341"/>
              <a:gd name="T12" fmla="*/ 2147483647 w 427"/>
              <a:gd name="T13" fmla="*/ 2147483647 h 341"/>
              <a:gd name="T14" fmla="*/ 2147483647 w 427"/>
              <a:gd name="T15" fmla="*/ 2147483647 h 341"/>
              <a:gd name="T16" fmla="*/ 2147483647 w 427"/>
              <a:gd name="T17" fmla="*/ 2147483647 h 341"/>
              <a:gd name="T18" fmla="*/ 2147483647 w 427"/>
              <a:gd name="T19" fmla="*/ 2147483647 h 341"/>
              <a:gd name="T20" fmla="*/ 2147483647 w 427"/>
              <a:gd name="T21" fmla="*/ 2147483647 h 341"/>
              <a:gd name="T22" fmla="*/ 2147483647 w 427"/>
              <a:gd name="T23" fmla="*/ 2147483647 h 3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7" h="341">
                <a:moveTo>
                  <a:pt x="427" y="31"/>
                </a:moveTo>
                <a:lnTo>
                  <a:pt x="225" y="20"/>
                </a:lnTo>
                <a:lnTo>
                  <a:pt x="225" y="0"/>
                </a:lnTo>
                <a:lnTo>
                  <a:pt x="12" y="0"/>
                </a:lnTo>
                <a:lnTo>
                  <a:pt x="8" y="140"/>
                </a:lnTo>
                <a:lnTo>
                  <a:pt x="0" y="326"/>
                </a:lnTo>
                <a:lnTo>
                  <a:pt x="233" y="334"/>
                </a:lnTo>
                <a:lnTo>
                  <a:pt x="412" y="341"/>
                </a:lnTo>
                <a:lnTo>
                  <a:pt x="408" y="314"/>
                </a:lnTo>
                <a:lnTo>
                  <a:pt x="419" y="307"/>
                </a:lnTo>
                <a:lnTo>
                  <a:pt x="427" y="314"/>
                </a:lnTo>
                <a:lnTo>
                  <a:pt x="427" y="31"/>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5" name="Freeform 64"/>
          <p:cNvSpPr>
            <a:spLocks/>
          </p:cNvSpPr>
          <p:nvPr/>
        </p:nvSpPr>
        <p:spPr bwMode="auto">
          <a:xfrm>
            <a:off x="5972844" y="3664745"/>
            <a:ext cx="540544" cy="498872"/>
          </a:xfrm>
          <a:custGeom>
            <a:avLst/>
            <a:gdLst>
              <a:gd name="T0" fmla="*/ 2147483647 w 407"/>
              <a:gd name="T1" fmla="*/ 0 h 392"/>
              <a:gd name="T2" fmla="*/ 2147483647 w 407"/>
              <a:gd name="T3" fmla="*/ 2147483647 h 392"/>
              <a:gd name="T4" fmla="*/ 2147483647 w 407"/>
              <a:gd name="T5" fmla="*/ 2147483647 h 392"/>
              <a:gd name="T6" fmla="*/ 0 w 407"/>
              <a:gd name="T7" fmla="*/ 2147483647 h 392"/>
              <a:gd name="T8" fmla="*/ 2147483647 w 407"/>
              <a:gd name="T9" fmla="*/ 2147483647 h 392"/>
              <a:gd name="T10" fmla="*/ 2147483647 w 407"/>
              <a:gd name="T11" fmla="*/ 2147483647 h 392"/>
              <a:gd name="T12" fmla="*/ 2147483647 w 407"/>
              <a:gd name="T13" fmla="*/ 2147483647 h 392"/>
              <a:gd name="T14" fmla="*/ 2147483647 w 407"/>
              <a:gd name="T15" fmla="*/ 2147483647 h 392"/>
              <a:gd name="T16" fmla="*/ 2147483647 w 407"/>
              <a:gd name="T17" fmla="*/ 2147483647 h 392"/>
              <a:gd name="T18" fmla="*/ 2147483647 w 407"/>
              <a:gd name="T19" fmla="*/ 2147483647 h 392"/>
              <a:gd name="T20" fmla="*/ 2147483647 w 407"/>
              <a:gd name="T21" fmla="*/ 2147483647 h 392"/>
              <a:gd name="T22" fmla="*/ 2147483647 w 407"/>
              <a:gd name="T23" fmla="*/ 2147483647 h 392"/>
              <a:gd name="T24" fmla="*/ 2147483647 w 407"/>
              <a:gd name="T25" fmla="*/ 0 h 392"/>
              <a:gd name="T26" fmla="*/ 2147483647 w 407"/>
              <a:gd name="T27" fmla="*/ 0 h 3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7" h="392">
                <a:moveTo>
                  <a:pt x="19" y="0"/>
                </a:moveTo>
                <a:lnTo>
                  <a:pt x="19" y="217"/>
                </a:lnTo>
                <a:lnTo>
                  <a:pt x="11" y="210"/>
                </a:lnTo>
                <a:lnTo>
                  <a:pt x="0" y="217"/>
                </a:lnTo>
                <a:lnTo>
                  <a:pt x="4" y="244"/>
                </a:lnTo>
                <a:lnTo>
                  <a:pt x="50" y="248"/>
                </a:lnTo>
                <a:lnTo>
                  <a:pt x="50" y="341"/>
                </a:lnTo>
                <a:lnTo>
                  <a:pt x="120" y="341"/>
                </a:lnTo>
                <a:lnTo>
                  <a:pt x="120" y="392"/>
                </a:lnTo>
                <a:lnTo>
                  <a:pt x="407" y="392"/>
                </a:lnTo>
                <a:lnTo>
                  <a:pt x="407" y="210"/>
                </a:lnTo>
                <a:lnTo>
                  <a:pt x="388" y="213"/>
                </a:lnTo>
                <a:lnTo>
                  <a:pt x="388" y="0"/>
                </a:lnTo>
                <a:lnTo>
                  <a:pt x="19"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6" name="Freeform 65"/>
          <p:cNvSpPr>
            <a:spLocks/>
          </p:cNvSpPr>
          <p:nvPr/>
        </p:nvSpPr>
        <p:spPr bwMode="auto">
          <a:xfrm>
            <a:off x="6487194" y="3584972"/>
            <a:ext cx="483394" cy="471488"/>
          </a:xfrm>
          <a:custGeom>
            <a:avLst/>
            <a:gdLst>
              <a:gd name="T0" fmla="*/ 2147483647 w 364"/>
              <a:gd name="T1" fmla="*/ 0 h 369"/>
              <a:gd name="T2" fmla="*/ 2147483647 w 364"/>
              <a:gd name="T3" fmla="*/ 0 h 369"/>
              <a:gd name="T4" fmla="*/ 2147483647 w 364"/>
              <a:gd name="T5" fmla="*/ 2147483647 h 369"/>
              <a:gd name="T6" fmla="*/ 0 w 364"/>
              <a:gd name="T7" fmla="*/ 2147483647 h 369"/>
              <a:gd name="T8" fmla="*/ 0 w 364"/>
              <a:gd name="T9" fmla="*/ 2147483647 h 369"/>
              <a:gd name="T10" fmla="*/ 2147483647 w 364"/>
              <a:gd name="T11" fmla="*/ 2147483647 h 369"/>
              <a:gd name="T12" fmla="*/ 2147483647 w 364"/>
              <a:gd name="T13" fmla="*/ 2147483647 h 369"/>
              <a:gd name="T14" fmla="*/ 2147483647 w 364"/>
              <a:gd name="T15" fmla="*/ 2147483647 h 369"/>
              <a:gd name="T16" fmla="*/ 2147483647 w 364"/>
              <a:gd name="T17" fmla="*/ 2147483647 h 369"/>
              <a:gd name="T18" fmla="*/ 2147483647 w 364"/>
              <a:gd name="T19" fmla="*/ 2147483647 h 369"/>
              <a:gd name="T20" fmla="*/ 2147483647 w 364"/>
              <a:gd name="T21" fmla="*/ 2147483647 h 369"/>
              <a:gd name="T22" fmla="*/ 2147483647 w 364"/>
              <a:gd name="T23" fmla="*/ 2147483647 h 369"/>
              <a:gd name="T24" fmla="*/ 2147483647 w 364"/>
              <a:gd name="T25" fmla="*/ 2147483647 h 369"/>
              <a:gd name="T26" fmla="*/ 2147483647 w 364"/>
              <a:gd name="T27" fmla="*/ 2147483647 h 369"/>
              <a:gd name="T28" fmla="*/ 2147483647 w 364"/>
              <a:gd name="T29" fmla="*/ 2147483647 h 369"/>
              <a:gd name="T30" fmla="*/ 2147483647 w 364"/>
              <a:gd name="T31" fmla="*/ 2147483647 h 369"/>
              <a:gd name="T32" fmla="*/ 2147483647 w 364"/>
              <a:gd name="T33" fmla="*/ 0 h 369"/>
              <a:gd name="T34" fmla="*/ 2147483647 w 364"/>
              <a:gd name="T35" fmla="*/ 0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4" h="369">
                <a:moveTo>
                  <a:pt x="69" y="0"/>
                </a:moveTo>
                <a:lnTo>
                  <a:pt x="31" y="0"/>
                </a:lnTo>
                <a:lnTo>
                  <a:pt x="31" y="62"/>
                </a:lnTo>
                <a:lnTo>
                  <a:pt x="0" y="62"/>
                </a:lnTo>
                <a:lnTo>
                  <a:pt x="0" y="275"/>
                </a:lnTo>
                <a:lnTo>
                  <a:pt x="19" y="272"/>
                </a:lnTo>
                <a:lnTo>
                  <a:pt x="19" y="369"/>
                </a:lnTo>
                <a:lnTo>
                  <a:pt x="108" y="369"/>
                </a:lnTo>
                <a:lnTo>
                  <a:pt x="104" y="318"/>
                </a:lnTo>
                <a:lnTo>
                  <a:pt x="201" y="314"/>
                </a:lnTo>
                <a:lnTo>
                  <a:pt x="197" y="279"/>
                </a:lnTo>
                <a:lnTo>
                  <a:pt x="263" y="279"/>
                </a:lnTo>
                <a:lnTo>
                  <a:pt x="259" y="260"/>
                </a:lnTo>
                <a:lnTo>
                  <a:pt x="364" y="260"/>
                </a:lnTo>
                <a:lnTo>
                  <a:pt x="364" y="39"/>
                </a:lnTo>
                <a:lnTo>
                  <a:pt x="283" y="39"/>
                </a:lnTo>
                <a:lnTo>
                  <a:pt x="283" y="0"/>
                </a:lnTo>
                <a:lnTo>
                  <a:pt x="69"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7" name="Freeform 66"/>
          <p:cNvSpPr>
            <a:spLocks/>
          </p:cNvSpPr>
          <p:nvPr/>
        </p:nvSpPr>
        <p:spPr bwMode="auto">
          <a:xfrm>
            <a:off x="6969398" y="3636170"/>
            <a:ext cx="525065" cy="370285"/>
          </a:xfrm>
          <a:custGeom>
            <a:avLst/>
            <a:gdLst>
              <a:gd name="T0" fmla="*/ 2147483647 w 396"/>
              <a:gd name="T1" fmla="*/ 0 h 291"/>
              <a:gd name="T2" fmla="*/ 0 w 396"/>
              <a:gd name="T3" fmla="*/ 0 h 291"/>
              <a:gd name="T4" fmla="*/ 0 w 396"/>
              <a:gd name="T5" fmla="*/ 2147483647 h 291"/>
              <a:gd name="T6" fmla="*/ 2147483647 w 396"/>
              <a:gd name="T7" fmla="*/ 2147483647 h 291"/>
              <a:gd name="T8" fmla="*/ 2147483647 w 396"/>
              <a:gd name="T9" fmla="*/ 2147483647 h 291"/>
              <a:gd name="T10" fmla="*/ 2147483647 w 396"/>
              <a:gd name="T11" fmla="*/ 2147483647 h 291"/>
              <a:gd name="T12" fmla="*/ 2147483647 w 396"/>
              <a:gd name="T13" fmla="*/ 2147483647 h 291"/>
              <a:gd name="T14" fmla="*/ 2147483647 w 396"/>
              <a:gd name="T15" fmla="*/ 2147483647 h 291"/>
              <a:gd name="T16" fmla="*/ 2147483647 w 396"/>
              <a:gd name="T17" fmla="*/ 2147483647 h 291"/>
              <a:gd name="T18" fmla="*/ 2147483647 w 396"/>
              <a:gd name="T19" fmla="*/ 2147483647 h 291"/>
              <a:gd name="T20" fmla="*/ 2147483647 w 396"/>
              <a:gd name="T21" fmla="*/ 2147483647 h 291"/>
              <a:gd name="T22" fmla="*/ 2147483647 w 396"/>
              <a:gd name="T23" fmla="*/ 2147483647 h 291"/>
              <a:gd name="T24" fmla="*/ 2147483647 w 396"/>
              <a:gd name="T25" fmla="*/ 2147483647 h 291"/>
              <a:gd name="T26" fmla="*/ 2147483647 w 396"/>
              <a:gd name="T27" fmla="*/ 2147483647 h 291"/>
              <a:gd name="T28" fmla="*/ 2147483647 w 396"/>
              <a:gd name="T29" fmla="*/ 2147483647 h 291"/>
              <a:gd name="T30" fmla="*/ 2147483647 w 396"/>
              <a:gd name="T31" fmla="*/ 2147483647 h 291"/>
              <a:gd name="T32" fmla="*/ 2147483647 w 396"/>
              <a:gd name="T33" fmla="*/ 2147483647 h 291"/>
              <a:gd name="T34" fmla="*/ 2147483647 w 396"/>
              <a:gd name="T35" fmla="*/ 0 h 2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6" h="291">
                <a:moveTo>
                  <a:pt x="392" y="0"/>
                </a:moveTo>
                <a:lnTo>
                  <a:pt x="0" y="0"/>
                </a:lnTo>
                <a:lnTo>
                  <a:pt x="0" y="291"/>
                </a:lnTo>
                <a:lnTo>
                  <a:pt x="326" y="291"/>
                </a:lnTo>
                <a:lnTo>
                  <a:pt x="342" y="275"/>
                </a:lnTo>
                <a:lnTo>
                  <a:pt x="330" y="260"/>
                </a:lnTo>
                <a:lnTo>
                  <a:pt x="330" y="229"/>
                </a:lnTo>
                <a:lnTo>
                  <a:pt x="353" y="244"/>
                </a:lnTo>
                <a:lnTo>
                  <a:pt x="369" y="233"/>
                </a:lnTo>
                <a:lnTo>
                  <a:pt x="361" y="217"/>
                </a:lnTo>
                <a:lnTo>
                  <a:pt x="361" y="202"/>
                </a:lnTo>
                <a:lnTo>
                  <a:pt x="376" y="174"/>
                </a:lnTo>
                <a:lnTo>
                  <a:pt x="380" y="159"/>
                </a:lnTo>
                <a:lnTo>
                  <a:pt x="376" y="74"/>
                </a:lnTo>
                <a:lnTo>
                  <a:pt x="380" y="62"/>
                </a:lnTo>
                <a:lnTo>
                  <a:pt x="396" y="35"/>
                </a:lnTo>
                <a:lnTo>
                  <a:pt x="396" y="27"/>
                </a:lnTo>
                <a:lnTo>
                  <a:pt x="392"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8" name="Freeform 67"/>
          <p:cNvSpPr>
            <a:spLocks/>
          </p:cNvSpPr>
          <p:nvPr/>
        </p:nvSpPr>
        <p:spPr bwMode="auto">
          <a:xfrm>
            <a:off x="3370138" y="4015978"/>
            <a:ext cx="360760" cy="423863"/>
          </a:xfrm>
          <a:custGeom>
            <a:avLst/>
            <a:gdLst>
              <a:gd name="T0" fmla="*/ 2147483647 w 271"/>
              <a:gd name="T1" fmla="*/ 0 h 334"/>
              <a:gd name="T2" fmla="*/ 0 w 271"/>
              <a:gd name="T3" fmla="*/ 0 h 334"/>
              <a:gd name="T4" fmla="*/ 0 w 271"/>
              <a:gd name="T5" fmla="*/ 2147483647 h 334"/>
              <a:gd name="T6" fmla="*/ 2147483647 w 271"/>
              <a:gd name="T7" fmla="*/ 2147483647 h 334"/>
              <a:gd name="T8" fmla="*/ 2147483647 w 271"/>
              <a:gd name="T9" fmla="*/ 2147483647 h 334"/>
              <a:gd name="T10" fmla="*/ 2147483647 w 271"/>
              <a:gd name="T11" fmla="*/ 0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1" h="334">
                <a:moveTo>
                  <a:pt x="271" y="0"/>
                </a:moveTo>
                <a:lnTo>
                  <a:pt x="0" y="0"/>
                </a:lnTo>
                <a:lnTo>
                  <a:pt x="0" y="334"/>
                </a:lnTo>
                <a:lnTo>
                  <a:pt x="267" y="334"/>
                </a:lnTo>
                <a:lnTo>
                  <a:pt x="267" y="311"/>
                </a:lnTo>
                <a:lnTo>
                  <a:pt x="271"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69" name="Freeform 68"/>
          <p:cNvSpPr>
            <a:spLocks/>
          </p:cNvSpPr>
          <p:nvPr/>
        </p:nvSpPr>
        <p:spPr bwMode="auto">
          <a:xfrm>
            <a:off x="3724943" y="4006453"/>
            <a:ext cx="423863" cy="423863"/>
          </a:xfrm>
          <a:custGeom>
            <a:avLst/>
            <a:gdLst>
              <a:gd name="T0" fmla="*/ 2147483647 w 319"/>
              <a:gd name="T1" fmla="*/ 2147483647 h 333"/>
              <a:gd name="T2" fmla="*/ 2147483647 w 319"/>
              <a:gd name="T3" fmla="*/ 2147483647 h 333"/>
              <a:gd name="T4" fmla="*/ 2147483647 w 319"/>
              <a:gd name="T5" fmla="*/ 0 h 333"/>
              <a:gd name="T6" fmla="*/ 2147483647 w 319"/>
              <a:gd name="T7" fmla="*/ 2147483647 h 333"/>
              <a:gd name="T8" fmla="*/ 2147483647 w 319"/>
              <a:gd name="T9" fmla="*/ 2147483647 h 333"/>
              <a:gd name="T10" fmla="*/ 0 w 319"/>
              <a:gd name="T11" fmla="*/ 2147483647 h 333"/>
              <a:gd name="T12" fmla="*/ 2147483647 w 319"/>
              <a:gd name="T13" fmla="*/ 2147483647 h 333"/>
              <a:gd name="T14" fmla="*/ 2147483647 w 319"/>
              <a:gd name="T15" fmla="*/ 2147483647 h 333"/>
              <a:gd name="T16" fmla="*/ 2147483647 w 319"/>
              <a:gd name="T17" fmla="*/ 2147483647 h 333"/>
              <a:gd name="T18" fmla="*/ 2147483647 w 319"/>
              <a:gd name="T19" fmla="*/ 2147483647 h 333"/>
              <a:gd name="T20" fmla="*/ 2147483647 w 319"/>
              <a:gd name="T21" fmla="*/ 2147483647 h 333"/>
              <a:gd name="T22" fmla="*/ 2147483647 w 319"/>
              <a:gd name="T23" fmla="*/ 2147483647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9" h="333">
                <a:moveTo>
                  <a:pt x="319" y="27"/>
                </a:moveTo>
                <a:lnTo>
                  <a:pt x="233" y="27"/>
                </a:lnTo>
                <a:lnTo>
                  <a:pt x="222" y="0"/>
                </a:lnTo>
                <a:lnTo>
                  <a:pt x="28" y="7"/>
                </a:lnTo>
                <a:lnTo>
                  <a:pt x="4" y="7"/>
                </a:lnTo>
                <a:lnTo>
                  <a:pt x="0" y="318"/>
                </a:lnTo>
                <a:lnTo>
                  <a:pt x="82" y="322"/>
                </a:lnTo>
                <a:lnTo>
                  <a:pt x="272" y="333"/>
                </a:lnTo>
                <a:lnTo>
                  <a:pt x="284" y="66"/>
                </a:lnTo>
                <a:lnTo>
                  <a:pt x="311" y="66"/>
                </a:lnTo>
                <a:lnTo>
                  <a:pt x="315" y="54"/>
                </a:lnTo>
                <a:lnTo>
                  <a:pt x="319" y="27"/>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0" name="Freeform 69"/>
          <p:cNvSpPr>
            <a:spLocks/>
          </p:cNvSpPr>
          <p:nvPr/>
        </p:nvSpPr>
        <p:spPr bwMode="auto">
          <a:xfrm>
            <a:off x="4085703" y="4075510"/>
            <a:ext cx="452438" cy="384572"/>
          </a:xfrm>
          <a:custGeom>
            <a:avLst/>
            <a:gdLst>
              <a:gd name="T0" fmla="*/ 2147483647 w 341"/>
              <a:gd name="T1" fmla="*/ 2147483647 h 303"/>
              <a:gd name="T2" fmla="*/ 2147483647 w 341"/>
              <a:gd name="T3" fmla="*/ 2147483647 h 303"/>
              <a:gd name="T4" fmla="*/ 2147483647 w 341"/>
              <a:gd name="T5" fmla="*/ 2147483647 h 303"/>
              <a:gd name="T6" fmla="*/ 2147483647 w 341"/>
              <a:gd name="T7" fmla="*/ 2147483647 h 303"/>
              <a:gd name="T8" fmla="*/ 2147483647 w 341"/>
              <a:gd name="T9" fmla="*/ 2147483647 h 303"/>
              <a:gd name="T10" fmla="*/ 2147483647 w 341"/>
              <a:gd name="T11" fmla="*/ 2147483647 h 303"/>
              <a:gd name="T12" fmla="*/ 2147483647 w 341"/>
              <a:gd name="T13" fmla="*/ 2147483647 h 303"/>
              <a:gd name="T14" fmla="*/ 2147483647 w 341"/>
              <a:gd name="T15" fmla="*/ 0 h 303"/>
              <a:gd name="T16" fmla="*/ 2147483647 w 341"/>
              <a:gd name="T17" fmla="*/ 2147483647 h 303"/>
              <a:gd name="T18" fmla="*/ 2147483647 w 341"/>
              <a:gd name="T19" fmla="*/ 2147483647 h 303"/>
              <a:gd name="T20" fmla="*/ 0 w 341"/>
              <a:gd name="T21" fmla="*/ 2147483647 h 303"/>
              <a:gd name="T22" fmla="*/ 2147483647 w 341"/>
              <a:gd name="T23" fmla="*/ 2147483647 h 303"/>
              <a:gd name="T24" fmla="*/ 2147483647 w 341"/>
              <a:gd name="T25" fmla="*/ 2147483647 h 303"/>
              <a:gd name="T26" fmla="*/ 2147483647 w 341"/>
              <a:gd name="T27" fmla="*/ 2147483647 h 303"/>
              <a:gd name="T28" fmla="*/ 2147483647 w 341"/>
              <a:gd name="T29" fmla="*/ 2147483647 h 3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1" h="303">
                <a:moveTo>
                  <a:pt x="341" y="89"/>
                </a:moveTo>
                <a:lnTo>
                  <a:pt x="275" y="81"/>
                </a:lnTo>
                <a:lnTo>
                  <a:pt x="279" y="66"/>
                </a:lnTo>
                <a:lnTo>
                  <a:pt x="209" y="58"/>
                </a:lnTo>
                <a:lnTo>
                  <a:pt x="213" y="39"/>
                </a:lnTo>
                <a:lnTo>
                  <a:pt x="140" y="35"/>
                </a:lnTo>
                <a:lnTo>
                  <a:pt x="143" y="19"/>
                </a:lnTo>
                <a:lnTo>
                  <a:pt x="43" y="0"/>
                </a:lnTo>
                <a:lnTo>
                  <a:pt x="39" y="12"/>
                </a:lnTo>
                <a:lnTo>
                  <a:pt x="12" y="12"/>
                </a:lnTo>
                <a:lnTo>
                  <a:pt x="0" y="279"/>
                </a:lnTo>
                <a:lnTo>
                  <a:pt x="105" y="283"/>
                </a:lnTo>
                <a:lnTo>
                  <a:pt x="334" y="303"/>
                </a:lnTo>
                <a:lnTo>
                  <a:pt x="341" y="136"/>
                </a:lnTo>
                <a:lnTo>
                  <a:pt x="341" y="8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1" name="Freeform 70"/>
          <p:cNvSpPr>
            <a:spLocks/>
          </p:cNvSpPr>
          <p:nvPr/>
        </p:nvSpPr>
        <p:spPr bwMode="auto">
          <a:xfrm>
            <a:off x="4528617" y="4248151"/>
            <a:ext cx="429815" cy="422672"/>
          </a:xfrm>
          <a:custGeom>
            <a:avLst/>
            <a:gdLst>
              <a:gd name="T0" fmla="*/ 2147483647 w 325"/>
              <a:gd name="T1" fmla="*/ 0 h 333"/>
              <a:gd name="T2" fmla="*/ 0 w 325"/>
              <a:gd name="T3" fmla="*/ 2147483647 h 333"/>
              <a:gd name="T4" fmla="*/ 2147483647 w 325"/>
              <a:gd name="T5" fmla="*/ 2147483647 h 333"/>
              <a:gd name="T6" fmla="*/ 2147483647 w 325"/>
              <a:gd name="T7" fmla="*/ 2147483647 h 333"/>
              <a:gd name="T8" fmla="*/ 2147483647 w 325"/>
              <a:gd name="T9" fmla="*/ 2147483647 h 333"/>
              <a:gd name="T10" fmla="*/ 2147483647 w 325"/>
              <a:gd name="T11" fmla="*/ 2147483647 h 333"/>
              <a:gd name="T12" fmla="*/ 2147483647 w 325"/>
              <a:gd name="T13" fmla="*/ 2147483647 h 333"/>
              <a:gd name="T14" fmla="*/ 2147483647 w 325"/>
              <a:gd name="T15" fmla="*/ 0 h 3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5" h="333">
                <a:moveTo>
                  <a:pt x="7" y="0"/>
                </a:moveTo>
                <a:lnTo>
                  <a:pt x="0" y="167"/>
                </a:lnTo>
                <a:lnTo>
                  <a:pt x="73" y="167"/>
                </a:lnTo>
                <a:lnTo>
                  <a:pt x="58" y="333"/>
                </a:lnTo>
                <a:lnTo>
                  <a:pt x="228" y="333"/>
                </a:lnTo>
                <a:lnTo>
                  <a:pt x="325" y="198"/>
                </a:lnTo>
                <a:lnTo>
                  <a:pt x="322" y="23"/>
                </a:lnTo>
                <a:lnTo>
                  <a:pt x="7"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2" name="Freeform 71"/>
          <p:cNvSpPr>
            <a:spLocks/>
          </p:cNvSpPr>
          <p:nvPr/>
        </p:nvSpPr>
        <p:spPr bwMode="auto">
          <a:xfrm>
            <a:off x="4950098" y="4135041"/>
            <a:ext cx="544115" cy="414338"/>
          </a:xfrm>
          <a:custGeom>
            <a:avLst/>
            <a:gdLst>
              <a:gd name="T0" fmla="*/ 2147483647 w 411"/>
              <a:gd name="T1" fmla="*/ 0 h 325"/>
              <a:gd name="T2" fmla="*/ 0 w 411"/>
              <a:gd name="T3" fmla="*/ 0 h 325"/>
              <a:gd name="T4" fmla="*/ 2147483647 w 411"/>
              <a:gd name="T5" fmla="*/ 2147483647 h 325"/>
              <a:gd name="T6" fmla="*/ 2147483647 w 411"/>
              <a:gd name="T7" fmla="*/ 2147483647 h 325"/>
              <a:gd name="T8" fmla="*/ 2147483647 w 411"/>
              <a:gd name="T9" fmla="*/ 2147483647 h 325"/>
              <a:gd name="T10" fmla="*/ 2147483647 w 411"/>
              <a:gd name="T11" fmla="*/ 2147483647 h 325"/>
              <a:gd name="T12" fmla="*/ 2147483647 w 411"/>
              <a:gd name="T13" fmla="*/ 2147483647 h 325"/>
              <a:gd name="T14" fmla="*/ 2147483647 w 411"/>
              <a:gd name="T15" fmla="*/ 2147483647 h 325"/>
              <a:gd name="T16" fmla="*/ 2147483647 w 411"/>
              <a:gd name="T17" fmla="*/ 2147483647 h 325"/>
              <a:gd name="T18" fmla="*/ 2147483647 w 411"/>
              <a:gd name="T19" fmla="*/ 0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1" h="325">
                <a:moveTo>
                  <a:pt x="333" y="0"/>
                </a:moveTo>
                <a:lnTo>
                  <a:pt x="0" y="0"/>
                </a:lnTo>
                <a:lnTo>
                  <a:pt x="4" y="112"/>
                </a:lnTo>
                <a:lnTo>
                  <a:pt x="7" y="287"/>
                </a:lnTo>
                <a:lnTo>
                  <a:pt x="225" y="290"/>
                </a:lnTo>
                <a:lnTo>
                  <a:pt x="225" y="314"/>
                </a:lnTo>
                <a:lnTo>
                  <a:pt x="407" y="325"/>
                </a:lnTo>
                <a:lnTo>
                  <a:pt x="411" y="240"/>
                </a:lnTo>
                <a:lnTo>
                  <a:pt x="326" y="240"/>
                </a:lnTo>
                <a:lnTo>
                  <a:pt x="333"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3" name="Freeform 72"/>
          <p:cNvSpPr>
            <a:spLocks/>
          </p:cNvSpPr>
          <p:nvPr/>
        </p:nvSpPr>
        <p:spPr bwMode="auto">
          <a:xfrm>
            <a:off x="5382293" y="3956448"/>
            <a:ext cx="467916" cy="483394"/>
          </a:xfrm>
          <a:custGeom>
            <a:avLst/>
            <a:gdLst>
              <a:gd name="T0" fmla="*/ 2147483647 w 353"/>
              <a:gd name="T1" fmla="*/ 0 h 380"/>
              <a:gd name="T2" fmla="*/ 2147483647 w 353"/>
              <a:gd name="T3" fmla="*/ 0 h 380"/>
              <a:gd name="T4" fmla="*/ 2147483647 w 353"/>
              <a:gd name="T5" fmla="*/ 2147483647 h 380"/>
              <a:gd name="T6" fmla="*/ 0 w 353"/>
              <a:gd name="T7" fmla="*/ 2147483647 h 380"/>
              <a:gd name="T8" fmla="*/ 2147483647 w 353"/>
              <a:gd name="T9" fmla="*/ 2147483647 h 380"/>
              <a:gd name="T10" fmla="*/ 2147483647 w 353"/>
              <a:gd name="T11" fmla="*/ 2147483647 h 380"/>
              <a:gd name="T12" fmla="*/ 2147483647 w 353"/>
              <a:gd name="T13" fmla="*/ 2147483647 h 380"/>
              <a:gd name="T14" fmla="*/ 2147483647 w 353"/>
              <a:gd name="T15" fmla="*/ 2147483647 h 380"/>
              <a:gd name="T16" fmla="*/ 2147483647 w 353"/>
              <a:gd name="T17" fmla="*/ 2147483647 h 380"/>
              <a:gd name="T18" fmla="*/ 2147483647 w 353"/>
              <a:gd name="T19" fmla="*/ 2147483647 h 380"/>
              <a:gd name="T20" fmla="*/ 2147483647 w 353"/>
              <a:gd name="T21" fmla="*/ 2147483647 h 380"/>
              <a:gd name="T22" fmla="*/ 2147483647 w 353"/>
              <a:gd name="T23" fmla="*/ 2147483647 h 380"/>
              <a:gd name="T24" fmla="*/ 2147483647 w 353"/>
              <a:gd name="T25" fmla="*/ 2147483647 h 380"/>
              <a:gd name="T26" fmla="*/ 2147483647 w 353"/>
              <a:gd name="T27" fmla="*/ 2147483647 h 380"/>
              <a:gd name="T28" fmla="*/ 2147483647 w 353"/>
              <a:gd name="T29" fmla="*/ 2147483647 h 380"/>
              <a:gd name="T30" fmla="*/ 2147483647 w 353"/>
              <a:gd name="T31" fmla="*/ 2147483647 h 380"/>
              <a:gd name="T32" fmla="*/ 2147483647 w 353"/>
              <a:gd name="T33" fmla="*/ 0 h 3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3" h="380">
                <a:moveTo>
                  <a:pt x="38" y="0"/>
                </a:moveTo>
                <a:lnTo>
                  <a:pt x="19" y="0"/>
                </a:lnTo>
                <a:lnTo>
                  <a:pt x="7" y="140"/>
                </a:lnTo>
                <a:lnTo>
                  <a:pt x="0" y="380"/>
                </a:lnTo>
                <a:lnTo>
                  <a:pt x="85" y="380"/>
                </a:lnTo>
                <a:lnTo>
                  <a:pt x="85" y="372"/>
                </a:lnTo>
                <a:lnTo>
                  <a:pt x="159" y="372"/>
                </a:lnTo>
                <a:lnTo>
                  <a:pt x="162" y="326"/>
                </a:lnTo>
                <a:lnTo>
                  <a:pt x="252" y="326"/>
                </a:lnTo>
                <a:lnTo>
                  <a:pt x="252" y="275"/>
                </a:lnTo>
                <a:lnTo>
                  <a:pt x="353" y="275"/>
                </a:lnTo>
                <a:lnTo>
                  <a:pt x="353" y="194"/>
                </a:lnTo>
                <a:lnTo>
                  <a:pt x="325" y="194"/>
                </a:lnTo>
                <a:lnTo>
                  <a:pt x="325" y="101"/>
                </a:lnTo>
                <a:lnTo>
                  <a:pt x="271" y="101"/>
                </a:lnTo>
                <a:lnTo>
                  <a:pt x="271" y="8"/>
                </a:lnTo>
                <a:lnTo>
                  <a:pt x="38"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4" name="Freeform 73"/>
          <p:cNvSpPr>
            <a:spLocks/>
          </p:cNvSpPr>
          <p:nvPr/>
        </p:nvSpPr>
        <p:spPr bwMode="auto">
          <a:xfrm>
            <a:off x="5740672" y="3965973"/>
            <a:ext cx="438150" cy="464344"/>
          </a:xfrm>
          <a:custGeom>
            <a:avLst/>
            <a:gdLst>
              <a:gd name="T0" fmla="*/ 0 w 330"/>
              <a:gd name="T1" fmla="*/ 0 h 364"/>
              <a:gd name="T2" fmla="*/ 0 w 330"/>
              <a:gd name="T3" fmla="*/ 2147483647 h 364"/>
              <a:gd name="T4" fmla="*/ 2147483647 w 330"/>
              <a:gd name="T5" fmla="*/ 2147483647 h 364"/>
              <a:gd name="T6" fmla="*/ 2147483647 w 330"/>
              <a:gd name="T7" fmla="*/ 2147483647 h 364"/>
              <a:gd name="T8" fmla="*/ 2147483647 w 330"/>
              <a:gd name="T9" fmla="*/ 2147483647 h 364"/>
              <a:gd name="T10" fmla="*/ 2147483647 w 330"/>
              <a:gd name="T11" fmla="*/ 2147483647 h 364"/>
              <a:gd name="T12" fmla="*/ 2147483647 w 330"/>
              <a:gd name="T13" fmla="*/ 2147483647 h 364"/>
              <a:gd name="T14" fmla="*/ 2147483647 w 330"/>
              <a:gd name="T15" fmla="*/ 2147483647 h 364"/>
              <a:gd name="T16" fmla="*/ 2147483647 w 330"/>
              <a:gd name="T17" fmla="*/ 2147483647 h 364"/>
              <a:gd name="T18" fmla="*/ 2147483647 w 330"/>
              <a:gd name="T19" fmla="*/ 2147483647 h 364"/>
              <a:gd name="T20" fmla="*/ 2147483647 w 330"/>
              <a:gd name="T21" fmla="*/ 2147483647 h 364"/>
              <a:gd name="T22" fmla="*/ 2147483647 w 330"/>
              <a:gd name="T23" fmla="*/ 2147483647 h 364"/>
              <a:gd name="T24" fmla="*/ 2147483647 w 330"/>
              <a:gd name="T25" fmla="*/ 2147483647 h 364"/>
              <a:gd name="T26" fmla="*/ 2147483647 w 330"/>
              <a:gd name="T27" fmla="*/ 2147483647 h 364"/>
              <a:gd name="T28" fmla="*/ 2147483647 w 330"/>
              <a:gd name="T29" fmla="*/ 2147483647 h 364"/>
              <a:gd name="T30" fmla="*/ 2147483647 w 330"/>
              <a:gd name="T31" fmla="*/ 2147483647 h 364"/>
              <a:gd name="T32" fmla="*/ 0 w 330"/>
              <a:gd name="T33" fmla="*/ 0 h 3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0" h="364">
                <a:moveTo>
                  <a:pt x="0" y="0"/>
                </a:moveTo>
                <a:lnTo>
                  <a:pt x="0" y="93"/>
                </a:lnTo>
                <a:lnTo>
                  <a:pt x="54" y="93"/>
                </a:lnTo>
                <a:lnTo>
                  <a:pt x="54" y="186"/>
                </a:lnTo>
                <a:lnTo>
                  <a:pt x="82" y="186"/>
                </a:lnTo>
                <a:lnTo>
                  <a:pt x="82" y="341"/>
                </a:lnTo>
                <a:lnTo>
                  <a:pt x="171" y="341"/>
                </a:lnTo>
                <a:lnTo>
                  <a:pt x="171" y="364"/>
                </a:lnTo>
                <a:lnTo>
                  <a:pt x="330" y="364"/>
                </a:lnTo>
                <a:lnTo>
                  <a:pt x="330" y="198"/>
                </a:lnTo>
                <a:lnTo>
                  <a:pt x="299" y="198"/>
                </a:lnTo>
                <a:lnTo>
                  <a:pt x="295" y="155"/>
                </a:lnTo>
                <a:lnTo>
                  <a:pt x="295" y="104"/>
                </a:lnTo>
                <a:lnTo>
                  <a:pt x="225" y="104"/>
                </a:lnTo>
                <a:lnTo>
                  <a:pt x="225" y="11"/>
                </a:lnTo>
                <a:lnTo>
                  <a:pt x="179" y="7"/>
                </a:lnTo>
                <a:lnTo>
                  <a:pt x="0"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5" name="Freeform 74"/>
          <p:cNvSpPr>
            <a:spLocks/>
          </p:cNvSpPr>
          <p:nvPr/>
        </p:nvSpPr>
        <p:spPr bwMode="auto">
          <a:xfrm>
            <a:off x="6132388" y="4163616"/>
            <a:ext cx="498872" cy="385763"/>
          </a:xfrm>
          <a:custGeom>
            <a:avLst/>
            <a:gdLst>
              <a:gd name="T0" fmla="*/ 0 w 376"/>
              <a:gd name="T1" fmla="*/ 0 h 302"/>
              <a:gd name="T2" fmla="*/ 2147483647 w 376"/>
              <a:gd name="T3" fmla="*/ 2147483647 h 302"/>
              <a:gd name="T4" fmla="*/ 2147483647 w 376"/>
              <a:gd name="T5" fmla="*/ 2147483647 h 302"/>
              <a:gd name="T6" fmla="*/ 2147483647 w 376"/>
              <a:gd name="T7" fmla="*/ 2147483647 h 302"/>
              <a:gd name="T8" fmla="*/ 2147483647 w 376"/>
              <a:gd name="T9" fmla="*/ 2147483647 h 302"/>
              <a:gd name="T10" fmla="*/ 2147483647 w 376"/>
              <a:gd name="T11" fmla="*/ 2147483647 h 302"/>
              <a:gd name="T12" fmla="*/ 2147483647 w 376"/>
              <a:gd name="T13" fmla="*/ 2147483647 h 302"/>
              <a:gd name="T14" fmla="*/ 2147483647 w 376"/>
              <a:gd name="T15" fmla="*/ 2147483647 h 302"/>
              <a:gd name="T16" fmla="*/ 2147483647 w 376"/>
              <a:gd name="T17" fmla="*/ 2147483647 h 302"/>
              <a:gd name="T18" fmla="*/ 2147483647 w 376"/>
              <a:gd name="T19" fmla="*/ 2147483647 h 302"/>
              <a:gd name="T20" fmla="*/ 2147483647 w 376"/>
              <a:gd name="T21" fmla="*/ 2147483647 h 302"/>
              <a:gd name="T22" fmla="*/ 2147483647 w 376"/>
              <a:gd name="T23" fmla="*/ 2147483647 h 302"/>
              <a:gd name="T24" fmla="*/ 2147483647 w 376"/>
              <a:gd name="T25" fmla="*/ 2147483647 h 302"/>
              <a:gd name="T26" fmla="*/ 2147483647 w 376"/>
              <a:gd name="T27" fmla="*/ 2147483647 h 302"/>
              <a:gd name="T28" fmla="*/ 2147483647 w 376"/>
              <a:gd name="T29" fmla="*/ 2147483647 h 302"/>
              <a:gd name="T30" fmla="*/ 2147483647 w 376"/>
              <a:gd name="T31" fmla="*/ 2147483647 h 302"/>
              <a:gd name="T32" fmla="*/ 2147483647 w 376"/>
              <a:gd name="T33" fmla="*/ 0 h 302"/>
              <a:gd name="T34" fmla="*/ 0 w 376"/>
              <a:gd name="T35" fmla="*/ 0 h 3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6" h="302">
                <a:moveTo>
                  <a:pt x="0" y="0"/>
                </a:moveTo>
                <a:lnTo>
                  <a:pt x="4" y="43"/>
                </a:lnTo>
                <a:lnTo>
                  <a:pt x="35" y="43"/>
                </a:lnTo>
                <a:lnTo>
                  <a:pt x="35" y="291"/>
                </a:lnTo>
                <a:lnTo>
                  <a:pt x="43" y="302"/>
                </a:lnTo>
                <a:lnTo>
                  <a:pt x="205" y="302"/>
                </a:lnTo>
                <a:lnTo>
                  <a:pt x="198" y="291"/>
                </a:lnTo>
                <a:lnTo>
                  <a:pt x="198" y="256"/>
                </a:lnTo>
                <a:lnTo>
                  <a:pt x="225" y="256"/>
                </a:lnTo>
                <a:lnTo>
                  <a:pt x="237" y="267"/>
                </a:lnTo>
                <a:lnTo>
                  <a:pt x="260" y="275"/>
                </a:lnTo>
                <a:lnTo>
                  <a:pt x="287" y="279"/>
                </a:lnTo>
                <a:lnTo>
                  <a:pt x="287" y="163"/>
                </a:lnTo>
                <a:lnTo>
                  <a:pt x="376" y="163"/>
                </a:lnTo>
                <a:lnTo>
                  <a:pt x="376" y="85"/>
                </a:lnTo>
                <a:lnTo>
                  <a:pt x="333" y="89"/>
                </a:lnTo>
                <a:lnTo>
                  <a:pt x="333" y="0"/>
                </a:lnTo>
                <a:lnTo>
                  <a:pt x="0"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6" name="Freeform 75"/>
          <p:cNvSpPr>
            <a:spLocks/>
          </p:cNvSpPr>
          <p:nvPr/>
        </p:nvSpPr>
        <p:spPr bwMode="auto">
          <a:xfrm>
            <a:off x="6513387" y="3917157"/>
            <a:ext cx="457200" cy="454819"/>
          </a:xfrm>
          <a:custGeom>
            <a:avLst/>
            <a:gdLst>
              <a:gd name="T0" fmla="*/ 0 w 345"/>
              <a:gd name="T1" fmla="*/ 2147483647 h 357"/>
              <a:gd name="T2" fmla="*/ 2147483647 w 345"/>
              <a:gd name="T3" fmla="*/ 2147483647 h 357"/>
              <a:gd name="T4" fmla="*/ 2147483647 w 345"/>
              <a:gd name="T5" fmla="*/ 2147483647 h 357"/>
              <a:gd name="T6" fmla="*/ 2147483647 w 345"/>
              <a:gd name="T7" fmla="*/ 2147483647 h 357"/>
              <a:gd name="T8" fmla="*/ 2147483647 w 345"/>
              <a:gd name="T9" fmla="*/ 2147483647 h 357"/>
              <a:gd name="T10" fmla="*/ 2147483647 w 345"/>
              <a:gd name="T11" fmla="*/ 2147483647 h 357"/>
              <a:gd name="T12" fmla="*/ 2147483647 w 345"/>
              <a:gd name="T13" fmla="*/ 2147483647 h 357"/>
              <a:gd name="T14" fmla="*/ 2147483647 w 345"/>
              <a:gd name="T15" fmla="*/ 2147483647 h 357"/>
              <a:gd name="T16" fmla="*/ 2147483647 w 345"/>
              <a:gd name="T17" fmla="*/ 2147483647 h 357"/>
              <a:gd name="T18" fmla="*/ 2147483647 w 345"/>
              <a:gd name="T19" fmla="*/ 2147483647 h 357"/>
              <a:gd name="T20" fmla="*/ 2147483647 w 345"/>
              <a:gd name="T21" fmla="*/ 2147483647 h 357"/>
              <a:gd name="T22" fmla="*/ 2147483647 w 345"/>
              <a:gd name="T23" fmla="*/ 2147483647 h 357"/>
              <a:gd name="T24" fmla="*/ 2147483647 w 345"/>
              <a:gd name="T25" fmla="*/ 2147483647 h 357"/>
              <a:gd name="T26" fmla="*/ 2147483647 w 345"/>
              <a:gd name="T27" fmla="*/ 2147483647 h 357"/>
              <a:gd name="T28" fmla="*/ 2147483647 w 345"/>
              <a:gd name="T29" fmla="*/ 2147483647 h 357"/>
              <a:gd name="T30" fmla="*/ 2147483647 w 345"/>
              <a:gd name="T31" fmla="*/ 2147483647 h 357"/>
              <a:gd name="T32" fmla="*/ 2147483647 w 345"/>
              <a:gd name="T33" fmla="*/ 2147483647 h 357"/>
              <a:gd name="T34" fmla="*/ 2147483647 w 345"/>
              <a:gd name="T35" fmla="*/ 2147483647 h 357"/>
              <a:gd name="T36" fmla="*/ 2147483647 w 345"/>
              <a:gd name="T37" fmla="*/ 2147483647 h 357"/>
              <a:gd name="T38" fmla="*/ 2147483647 w 345"/>
              <a:gd name="T39" fmla="*/ 2147483647 h 357"/>
              <a:gd name="T40" fmla="*/ 2147483647 w 345"/>
              <a:gd name="T41" fmla="*/ 2147483647 h 357"/>
              <a:gd name="T42" fmla="*/ 2147483647 w 345"/>
              <a:gd name="T43" fmla="*/ 0 h 357"/>
              <a:gd name="T44" fmla="*/ 2147483647 w 345"/>
              <a:gd name="T45" fmla="*/ 0 h 357"/>
              <a:gd name="T46" fmla="*/ 2147483647 w 345"/>
              <a:gd name="T47" fmla="*/ 2147483647 h 357"/>
              <a:gd name="T48" fmla="*/ 2147483647 w 345"/>
              <a:gd name="T49" fmla="*/ 2147483647 h 357"/>
              <a:gd name="T50" fmla="*/ 2147483647 w 345"/>
              <a:gd name="T51" fmla="*/ 2147483647 h 357"/>
              <a:gd name="T52" fmla="*/ 2147483647 w 345"/>
              <a:gd name="T53" fmla="*/ 2147483647 h 357"/>
              <a:gd name="T54" fmla="*/ 2147483647 w 345"/>
              <a:gd name="T55" fmla="*/ 2147483647 h 357"/>
              <a:gd name="T56" fmla="*/ 0 w 345"/>
              <a:gd name="T57" fmla="*/ 2147483647 h 357"/>
              <a:gd name="T58" fmla="*/ 0 w 345"/>
              <a:gd name="T59" fmla="*/ 2147483647 h 3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5" h="357">
                <a:moveTo>
                  <a:pt x="0" y="194"/>
                </a:moveTo>
                <a:lnTo>
                  <a:pt x="46" y="194"/>
                </a:lnTo>
                <a:lnTo>
                  <a:pt x="46" y="283"/>
                </a:lnTo>
                <a:lnTo>
                  <a:pt x="89" y="279"/>
                </a:lnTo>
                <a:lnTo>
                  <a:pt x="89" y="357"/>
                </a:lnTo>
                <a:lnTo>
                  <a:pt x="186" y="357"/>
                </a:lnTo>
                <a:lnTo>
                  <a:pt x="186" y="295"/>
                </a:lnTo>
                <a:lnTo>
                  <a:pt x="194" y="295"/>
                </a:lnTo>
                <a:lnTo>
                  <a:pt x="206" y="299"/>
                </a:lnTo>
                <a:lnTo>
                  <a:pt x="206" y="314"/>
                </a:lnTo>
                <a:lnTo>
                  <a:pt x="229" y="314"/>
                </a:lnTo>
                <a:lnTo>
                  <a:pt x="229" y="333"/>
                </a:lnTo>
                <a:lnTo>
                  <a:pt x="237" y="337"/>
                </a:lnTo>
                <a:lnTo>
                  <a:pt x="264" y="337"/>
                </a:lnTo>
                <a:lnTo>
                  <a:pt x="271" y="349"/>
                </a:lnTo>
                <a:lnTo>
                  <a:pt x="299" y="349"/>
                </a:lnTo>
                <a:lnTo>
                  <a:pt x="326" y="341"/>
                </a:lnTo>
                <a:lnTo>
                  <a:pt x="326" y="213"/>
                </a:lnTo>
                <a:lnTo>
                  <a:pt x="295" y="213"/>
                </a:lnTo>
                <a:lnTo>
                  <a:pt x="295" y="70"/>
                </a:lnTo>
                <a:lnTo>
                  <a:pt x="345" y="70"/>
                </a:lnTo>
                <a:lnTo>
                  <a:pt x="345" y="0"/>
                </a:lnTo>
                <a:lnTo>
                  <a:pt x="240" y="0"/>
                </a:lnTo>
                <a:lnTo>
                  <a:pt x="244" y="19"/>
                </a:lnTo>
                <a:lnTo>
                  <a:pt x="178" y="19"/>
                </a:lnTo>
                <a:lnTo>
                  <a:pt x="182" y="54"/>
                </a:lnTo>
                <a:lnTo>
                  <a:pt x="85" y="58"/>
                </a:lnTo>
                <a:lnTo>
                  <a:pt x="89" y="109"/>
                </a:lnTo>
                <a:lnTo>
                  <a:pt x="0" y="109"/>
                </a:lnTo>
                <a:lnTo>
                  <a:pt x="0" y="19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7" name="Freeform 76"/>
          <p:cNvSpPr>
            <a:spLocks/>
          </p:cNvSpPr>
          <p:nvPr/>
        </p:nvSpPr>
        <p:spPr bwMode="auto">
          <a:xfrm>
            <a:off x="6902722" y="4011217"/>
            <a:ext cx="504825" cy="444103"/>
          </a:xfrm>
          <a:custGeom>
            <a:avLst/>
            <a:gdLst>
              <a:gd name="T0" fmla="*/ 2147483647 w 380"/>
              <a:gd name="T1" fmla="*/ 2147483647 h 349"/>
              <a:gd name="T2" fmla="*/ 2147483647 w 380"/>
              <a:gd name="T3" fmla="*/ 2147483647 h 349"/>
              <a:gd name="T4" fmla="*/ 2147483647 w 380"/>
              <a:gd name="T5" fmla="*/ 2147483647 h 349"/>
              <a:gd name="T6" fmla="*/ 2147483647 w 380"/>
              <a:gd name="T7" fmla="*/ 2147483647 h 349"/>
              <a:gd name="T8" fmla="*/ 2147483647 w 380"/>
              <a:gd name="T9" fmla="*/ 2147483647 h 349"/>
              <a:gd name="T10" fmla="*/ 2147483647 w 380"/>
              <a:gd name="T11" fmla="*/ 2147483647 h 349"/>
              <a:gd name="T12" fmla="*/ 2147483647 w 380"/>
              <a:gd name="T13" fmla="*/ 2147483647 h 349"/>
              <a:gd name="T14" fmla="*/ 2147483647 w 380"/>
              <a:gd name="T15" fmla="*/ 2147483647 h 349"/>
              <a:gd name="T16" fmla="*/ 2147483647 w 380"/>
              <a:gd name="T17" fmla="*/ 2147483647 h 349"/>
              <a:gd name="T18" fmla="*/ 2147483647 w 380"/>
              <a:gd name="T19" fmla="*/ 2147483647 h 349"/>
              <a:gd name="T20" fmla="*/ 2147483647 w 380"/>
              <a:gd name="T21" fmla="*/ 2147483647 h 349"/>
              <a:gd name="T22" fmla="*/ 2147483647 w 380"/>
              <a:gd name="T23" fmla="*/ 2147483647 h 349"/>
              <a:gd name="T24" fmla="*/ 2147483647 w 380"/>
              <a:gd name="T25" fmla="*/ 2147483647 h 349"/>
              <a:gd name="T26" fmla="*/ 2147483647 w 380"/>
              <a:gd name="T27" fmla="*/ 2147483647 h 349"/>
              <a:gd name="T28" fmla="*/ 2147483647 w 380"/>
              <a:gd name="T29" fmla="*/ 0 h 349"/>
              <a:gd name="T30" fmla="*/ 0 w 380"/>
              <a:gd name="T31" fmla="*/ 0 h 349"/>
              <a:gd name="T32" fmla="*/ 0 w 380"/>
              <a:gd name="T33" fmla="*/ 2147483647 h 349"/>
              <a:gd name="T34" fmla="*/ 2147483647 w 380"/>
              <a:gd name="T35" fmla="*/ 2147483647 h 349"/>
              <a:gd name="T36" fmla="*/ 2147483647 w 380"/>
              <a:gd name="T37" fmla="*/ 2147483647 h 349"/>
              <a:gd name="T38" fmla="*/ 2147483647 w 380"/>
              <a:gd name="T39" fmla="*/ 2147483647 h 349"/>
              <a:gd name="T40" fmla="*/ 2147483647 w 380"/>
              <a:gd name="T41" fmla="*/ 2147483647 h 349"/>
              <a:gd name="T42" fmla="*/ 2147483647 w 380"/>
              <a:gd name="T43" fmla="*/ 2147483647 h 349"/>
              <a:gd name="T44" fmla="*/ 2147483647 w 380"/>
              <a:gd name="T45" fmla="*/ 2147483647 h 349"/>
              <a:gd name="T46" fmla="*/ 2147483647 w 380"/>
              <a:gd name="T47" fmla="*/ 2147483647 h 349"/>
              <a:gd name="T48" fmla="*/ 2147483647 w 380"/>
              <a:gd name="T49" fmla="*/ 2147483647 h 3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0" h="349">
                <a:moveTo>
                  <a:pt x="194" y="349"/>
                </a:moveTo>
                <a:lnTo>
                  <a:pt x="213" y="322"/>
                </a:lnTo>
                <a:lnTo>
                  <a:pt x="213" y="294"/>
                </a:lnTo>
                <a:lnTo>
                  <a:pt x="264" y="263"/>
                </a:lnTo>
                <a:lnTo>
                  <a:pt x="283" y="248"/>
                </a:lnTo>
                <a:lnTo>
                  <a:pt x="298" y="236"/>
                </a:lnTo>
                <a:lnTo>
                  <a:pt x="314" y="236"/>
                </a:lnTo>
                <a:lnTo>
                  <a:pt x="326" y="240"/>
                </a:lnTo>
                <a:lnTo>
                  <a:pt x="349" y="217"/>
                </a:lnTo>
                <a:lnTo>
                  <a:pt x="345" y="166"/>
                </a:lnTo>
                <a:lnTo>
                  <a:pt x="372" y="131"/>
                </a:lnTo>
                <a:lnTo>
                  <a:pt x="341" y="97"/>
                </a:lnTo>
                <a:lnTo>
                  <a:pt x="380" y="46"/>
                </a:lnTo>
                <a:lnTo>
                  <a:pt x="380" y="35"/>
                </a:lnTo>
                <a:lnTo>
                  <a:pt x="376" y="0"/>
                </a:lnTo>
                <a:lnTo>
                  <a:pt x="0" y="0"/>
                </a:lnTo>
                <a:lnTo>
                  <a:pt x="0" y="139"/>
                </a:lnTo>
                <a:lnTo>
                  <a:pt x="31" y="139"/>
                </a:lnTo>
                <a:lnTo>
                  <a:pt x="31" y="248"/>
                </a:lnTo>
                <a:lnTo>
                  <a:pt x="50" y="248"/>
                </a:lnTo>
                <a:lnTo>
                  <a:pt x="50" y="275"/>
                </a:lnTo>
                <a:lnTo>
                  <a:pt x="194" y="275"/>
                </a:lnTo>
                <a:lnTo>
                  <a:pt x="194" y="349"/>
                </a:lnTo>
                <a:lnTo>
                  <a:pt x="194" y="275"/>
                </a:lnTo>
                <a:lnTo>
                  <a:pt x="194" y="34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8" name="Freeform 77"/>
          <p:cNvSpPr>
            <a:spLocks/>
          </p:cNvSpPr>
          <p:nvPr/>
        </p:nvSpPr>
        <p:spPr bwMode="auto">
          <a:xfrm>
            <a:off x="3370137" y="4411267"/>
            <a:ext cx="490538" cy="378619"/>
          </a:xfrm>
          <a:custGeom>
            <a:avLst/>
            <a:gdLst>
              <a:gd name="T0" fmla="*/ 2147483647 w 368"/>
              <a:gd name="T1" fmla="*/ 0 h 298"/>
              <a:gd name="T2" fmla="*/ 2147483647 w 368"/>
              <a:gd name="T3" fmla="*/ 2147483647 h 298"/>
              <a:gd name="T4" fmla="*/ 0 w 368"/>
              <a:gd name="T5" fmla="*/ 2147483647 h 298"/>
              <a:gd name="T6" fmla="*/ 0 w 368"/>
              <a:gd name="T7" fmla="*/ 2147483647 h 298"/>
              <a:gd name="T8" fmla="*/ 2147483647 w 368"/>
              <a:gd name="T9" fmla="*/ 2147483647 h 298"/>
              <a:gd name="T10" fmla="*/ 2147483647 w 368"/>
              <a:gd name="T11" fmla="*/ 2147483647 h 298"/>
              <a:gd name="T12" fmla="*/ 2147483647 w 368"/>
              <a:gd name="T13" fmla="*/ 2147483647 h 298"/>
              <a:gd name="T14" fmla="*/ 2147483647 w 368"/>
              <a:gd name="T15" fmla="*/ 2147483647 h 298"/>
              <a:gd name="T16" fmla="*/ 2147483647 w 368"/>
              <a:gd name="T17" fmla="*/ 0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8" h="298">
                <a:moveTo>
                  <a:pt x="267" y="0"/>
                </a:moveTo>
                <a:lnTo>
                  <a:pt x="267" y="23"/>
                </a:lnTo>
                <a:lnTo>
                  <a:pt x="0" y="23"/>
                </a:lnTo>
                <a:lnTo>
                  <a:pt x="0" y="275"/>
                </a:lnTo>
                <a:lnTo>
                  <a:pt x="357" y="298"/>
                </a:lnTo>
                <a:lnTo>
                  <a:pt x="368" y="58"/>
                </a:lnTo>
                <a:lnTo>
                  <a:pt x="349" y="58"/>
                </a:lnTo>
                <a:lnTo>
                  <a:pt x="349" y="4"/>
                </a:lnTo>
                <a:lnTo>
                  <a:pt x="267"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79" name="Freeform 78"/>
          <p:cNvSpPr>
            <a:spLocks/>
          </p:cNvSpPr>
          <p:nvPr/>
        </p:nvSpPr>
        <p:spPr bwMode="auto">
          <a:xfrm>
            <a:off x="3834481" y="4416029"/>
            <a:ext cx="390525" cy="419100"/>
          </a:xfrm>
          <a:custGeom>
            <a:avLst/>
            <a:gdLst>
              <a:gd name="T0" fmla="*/ 2147483647 w 295"/>
              <a:gd name="T1" fmla="*/ 2147483647 h 329"/>
              <a:gd name="T2" fmla="*/ 2147483647 w 295"/>
              <a:gd name="T3" fmla="*/ 2147483647 h 329"/>
              <a:gd name="T4" fmla="*/ 2147483647 w 295"/>
              <a:gd name="T5" fmla="*/ 2147483647 h 329"/>
              <a:gd name="T6" fmla="*/ 2147483647 w 295"/>
              <a:gd name="T7" fmla="*/ 2147483647 h 329"/>
              <a:gd name="T8" fmla="*/ 2147483647 w 295"/>
              <a:gd name="T9" fmla="*/ 2147483647 h 329"/>
              <a:gd name="T10" fmla="*/ 2147483647 w 295"/>
              <a:gd name="T11" fmla="*/ 2147483647 h 329"/>
              <a:gd name="T12" fmla="*/ 0 w 295"/>
              <a:gd name="T13" fmla="*/ 0 h 329"/>
              <a:gd name="T14" fmla="*/ 0 w 295"/>
              <a:gd name="T15" fmla="*/ 2147483647 h 329"/>
              <a:gd name="T16" fmla="*/ 2147483647 w 295"/>
              <a:gd name="T17" fmla="*/ 2147483647 h 329"/>
              <a:gd name="T18" fmla="*/ 2147483647 w 295"/>
              <a:gd name="T19" fmla="*/ 2147483647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5" h="329">
                <a:moveTo>
                  <a:pt x="8" y="294"/>
                </a:moveTo>
                <a:lnTo>
                  <a:pt x="74" y="298"/>
                </a:lnTo>
                <a:lnTo>
                  <a:pt x="81" y="306"/>
                </a:lnTo>
                <a:lnTo>
                  <a:pt x="279" y="329"/>
                </a:lnTo>
                <a:lnTo>
                  <a:pt x="295" y="15"/>
                </a:lnTo>
                <a:lnTo>
                  <a:pt x="190" y="11"/>
                </a:lnTo>
                <a:lnTo>
                  <a:pt x="0" y="0"/>
                </a:lnTo>
                <a:lnTo>
                  <a:pt x="0" y="54"/>
                </a:lnTo>
                <a:lnTo>
                  <a:pt x="19" y="54"/>
                </a:lnTo>
                <a:lnTo>
                  <a:pt x="8" y="29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0" name="Freeform 79"/>
          <p:cNvSpPr>
            <a:spLocks/>
          </p:cNvSpPr>
          <p:nvPr/>
        </p:nvSpPr>
        <p:spPr bwMode="auto">
          <a:xfrm>
            <a:off x="4203576" y="4435080"/>
            <a:ext cx="421481" cy="425053"/>
          </a:xfrm>
          <a:custGeom>
            <a:avLst/>
            <a:gdLst>
              <a:gd name="T0" fmla="*/ 0 w 318"/>
              <a:gd name="T1" fmla="*/ 2147483647 h 334"/>
              <a:gd name="T2" fmla="*/ 2147483647 w 318"/>
              <a:gd name="T3" fmla="*/ 2147483647 h 334"/>
              <a:gd name="T4" fmla="*/ 2147483647 w 318"/>
              <a:gd name="T5" fmla="*/ 2147483647 h 334"/>
              <a:gd name="T6" fmla="*/ 2147483647 w 318"/>
              <a:gd name="T7" fmla="*/ 2147483647 h 334"/>
              <a:gd name="T8" fmla="*/ 2147483647 w 318"/>
              <a:gd name="T9" fmla="*/ 2147483647 h 334"/>
              <a:gd name="T10" fmla="*/ 2147483647 w 318"/>
              <a:gd name="T11" fmla="*/ 2147483647 h 334"/>
              <a:gd name="T12" fmla="*/ 2147483647 w 318"/>
              <a:gd name="T13" fmla="*/ 2147483647 h 334"/>
              <a:gd name="T14" fmla="*/ 2147483647 w 318"/>
              <a:gd name="T15" fmla="*/ 2147483647 h 334"/>
              <a:gd name="T16" fmla="*/ 2147483647 w 318"/>
              <a:gd name="T17" fmla="*/ 2147483647 h 334"/>
              <a:gd name="T18" fmla="*/ 2147483647 w 318"/>
              <a:gd name="T19" fmla="*/ 2147483647 h 334"/>
              <a:gd name="T20" fmla="*/ 2147483647 w 318"/>
              <a:gd name="T21" fmla="*/ 0 h 334"/>
              <a:gd name="T22" fmla="*/ 0 w 318"/>
              <a:gd name="T23" fmla="*/ 2147483647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334">
                <a:moveTo>
                  <a:pt x="0" y="314"/>
                </a:moveTo>
                <a:lnTo>
                  <a:pt x="97" y="318"/>
                </a:lnTo>
                <a:lnTo>
                  <a:pt x="124" y="314"/>
                </a:lnTo>
                <a:lnTo>
                  <a:pt x="128" y="334"/>
                </a:lnTo>
                <a:lnTo>
                  <a:pt x="151" y="326"/>
                </a:lnTo>
                <a:lnTo>
                  <a:pt x="155" y="322"/>
                </a:lnTo>
                <a:lnTo>
                  <a:pt x="155" y="307"/>
                </a:lnTo>
                <a:lnTo>
                  <a:pt x="303" y="186"/>
                </a:lnTo>
                <a:lnTo>
                  <a:pt x="318" y="20"/>
                </a:lnTo>
                <a:lnTo>
                  <a:pt x="245" y="20"/>
                </a:lnTo>
                <a:lnTo>
                  <a:pt x="16" y="0"/>
                </a:lnTo>
                <a:lnTo>
                  <a:pt x="0" y="31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1" name="Freeform 80"/>
          <p:cNvSpPr>
            <a:spLocks/>
          </p:cNvSpPr>
          <p:nvPr/>
        </p:nvSpPr>
        <p:spPr bwMode="auto">
          <a:xfrm>
            <a:off x="4806032" y="4499373"/>
            <a:ext cx="683419" cy="425053"/>
          </a:xfrm>
          <a:custGeom>
            <a:avLst/>
            <a:gdLst>
              <a:gd name="T0" fmla="*/ 2147483647 w 516"/>
              <a:gd name="T1" fmla="*/ 2147483647 h 333"/>
              <a:gd name="T2" fmla="*/ 2147483647 w 516"/>
              <a:gd name="T3" fmla="*/ 2147483647 h 333"/>
              <a:gd name="T4" fmla="*/ 2147483647 w 516"/>
              <a:gd name="T5" fmla="*/ 2147483647 h 333"/>
              <a:gd name="T6" fmla="*/ 2147483647 w 516"/>
              <a:gd name="T7" fmla="*/ 2147483647 h 333"/>
              <a:gd name="T8" fmla="*/ 2147483647 w 516"/>
              <a:gd name="T9" fmla="*/ 2147483647 h 333"/>
              <a:gd name="T10" fmla="*/ 2147483647 w 516"/>
              <a:gd name="T11" fmla="*/ 2147483647 h 333"/>
              <a:gd name="T12" fmla="*/ 2147483647 w 516"/>
              <a:gd name="T13" fmla="*/ 2147483647 h 333"/>
              <a:gd name="T14" fmla="*/ 2147483647 w 516"/>
              <a:gd name="T15" fmla="*/ 2147483647 h 333"/>
              <a:gd name="T16" fmla="*/ 2147483647 w 516"/>
              <a:gd name="T17" fmla="*/ 0 h 333"/>
              <a:gd name="T18" fmla="*/ 2147483647 w 516"/>
              <a:gd name="T19" fmla="*/ 2147483647 h 333"/>
              <a:gd name="T20" fmla="*/ 2147483647 w 516"/>
              <a:gd name="T21" fmla="*/ 2147483647 h 333"/>
              <a:gd name="T22" fmla="*/ 2147483647 w 516"/>
              <a:gd name="T23" fmla="*/ 2147483647 h 333"/>
              <a:gd name="T24" fmla="*/ 0 w 516"/>
              <a:gd name="T25" fmla="*/ 2147483647 h 333"/>
              <a:gd name="T26" fmla="*/ 2147483647 w 516"/>
              <a:gd name="T27" fmla="*/ 2147483647 h 333"/>
              <a:gd name="T28" fmla="*/ 2147483647 w 516"/>
              <a:gd name="T29" fmla="*/ 2147483647 h 333"/>
              <a:gd name="T30" fmla="*/ 2147483647 w 516"/>
              <a:gd name="T31" fmla="*/ 2147483647 h 333"/>
              <a:gd name="T32" fmla="*/ 2147483647 w 516"/>
              <a:gd name="T33" fmla="*/ 2147483647 h 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6" h="333">
                <a:moveTo>
                  <a:pt x="47" y="314"/>
                </a:moveTo>
                <a:lnTo>
                  <a:pt x="481" y="333"/>
                </a:lnTo>
                <a:lnTo>
                  <a:pt x="493" y="333"/>
                </a:lnTo>
                <a:lnTo>
                  <a:pt x="497" y="294"/>
                </a:lnTo>
                <a:lnTo>
                  <a:pt x="508" y="147"/>
                </a:lnTo>
                <a:lnTo>
                  <a:pt x="516" y="38"/>
                </a:lnTo>
                <a:lnTo>
                  <a:pt x="334" y="27"/>
                </a:lnTo>
                <a:lnTo>
                  <a:pt x="334" y="3"/>
                </a:lnTo>
                <a:lnTo>
                  <a:pt x="116" y="0"/>
                </a:lnTo>
                <a:lnTo>
                  <a:pt x="19" y="135"/>
                </a:lnTo>
                <a:lnTo>
                  <a:pt x="27" y="225"/>
                </a:lnTo>
                <a:lnTo>
                  <a:pt x="19" y="240"/>
                </a:lnTo>
                <a:lnTo>
                  <a:pt x="0" y="248"/>
                </a:lnTo>
                <a:lnTo>
                  <a:pt x="16" y="279"/>
                </a:lnTo>
                <a:lnTo>
                  <a:pt x="35" y="290"/>
                </a:lnTo>
                <a:lnTo>
                  <a:pt x="39" y="306"/>
                </a:lnTo>
                <a:lnTo>
                  <a:pt x="47" y="31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2" name="Freeform 81"/>
          <p:cNvSpPr>
            <a:spLocks/>
          </p:cNvSpPr>
          <p:nvPr/>
        </p:nvSpPr>
        <p:spPr bwMode="auto">
          <a:xfrm>
            <a:off x="5479926" y="4306491"/>
            <a:ext cx="584597" cy="381000"/>
          </a:xfrm>
          <a:custGeom>
            <a:avLst/>
            <a:gdLst>
              <a:gd name="T0" fmla="*/ 2147483647 w 442"/>
              <a:gd name="T1" fmla="*/ 2147483647 h 299"/>
              <a:gd name="T2" fmla="*/ 0 w 442"/>
              <a:gd name="T3" fmla="*/ 2147483647 h 299"/>
              <a:gd name="T4" fmla="*/ 2147483647 w 442"/>
              <a:gd name="T5" fmla="*/ 2147483647 h 299"/>
              <a:gd name="T6" fmla="*/ 2147483647 w 442"/>
              <a:gd name="T7" fmla="*/ 2147483647 h 299"/>
              <a:gd name="T8" fmla="*/ 2147483647 w 442"/>
              <a:gd name="T9" fmla="*/ 2147483647 h 299"/>
              <a:gd name="T10" fmla="*/ 2147483647 w 442"/>
              <a:gd name="T11" fmla="*/ 2147483647 h 299"/>
              <a:gd name="T12" fmla="*/ 2147483647 w 442"/>
              <a:gd name="T13" fmla="*/ 2147483647 h 299"/>
              <a:gd name="T14" fmla="*/ 2147483647 w 442"/>
              <a:gd name="T15" fmla="*/ 2147483647 h 299"/>
              <a:gd name="T16" fmla="*/ 2147483647 w 442"/>
              <a:gd name="T17" fmla="*/ 2147483647 h 299"/>
              <a:gd name="T18" fmla="*/ 2147483647 w 442"/>
              <a:gd name="T19" fmla="*/ 2147483647 h 299"/>
              <a:gd name="T20" fmla="*/ 2147483647 w 442"/>
              <a:gd name="T21" fmla="*/ 2147483647 h 299"/>
              <a:gd name="T22" fmla="*/ 2147483647 w 442"/>
              <a:gd name="T23" fmla="*/ 2147483647 h 299"/>
              <a:gd name="T24" fmla="*/ 2147483647 w 442"/>
              <a:gd name="T25" fmla="*/ 2147483647 h 299"/>
              <a:gd name="T26" fmla="*/ 2147483647 w 442"/>
              <a:gd name="T27" fmla="*/ 2147483647 h 299"/>
              <a:gd name="T28" fmla="*/ 2147483647 w 442"/>
              <a:gd name="T29" fmla="*/ 0 h 299"/>
              <a:gd name="T30" fmla="*/ 2147483647 w 442"/>
              <a:gd name="T31" fmla="*/ 0 h 299"/>
              <a:gd name="T32" fmla="*/ 2147483647 w 442"/>
              <a:gd name="T33" fmla="*/ 2147483647 h 299"/>
              <a:gd name="T34" fmla="*/ 2147483647 w 442"/>
              <a:gd name="T35" fmla="*/ 2147483647 h 299"/>
              <a:gd name="T36" fmla="*/ 2147483647 w 442"/>
              <a:gd name="T37" fmla="*/ 2147483647 h 299"/>
              <a:gd name="T38" fmla="*/ 2147483647 w 442"/>
              <a:gd name="T39" fmla="*/ 2147483647 h 299"/>
              <a:gd name="T40" fmla="*/ 2147483647 w 442"/>
              <a:gd name="T41" fmla="*/ 2147483647 h 299"/>
              <a:gd name="T42" fmla="*/ 2147483647 w 442"/>
              <a:gd name="T43" fmla="*/ 2147483647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2" h="299">
                <a:moveTo>
                  <a:pt x="8" y="190"/>
                </a:moveTo>
                <a:lnTo>
                  <a:pt x="0" y="299"/>
                </a:lnTo>
                <a:lnTo>
                  <a:pt x="89" y="299"/>
                </a:lnTo>
                <a:lnTo>
                  <a:pt x="89" y="283"/>
                </a:lnTo>
                <a:lnTo>
                  <a:pt x="179" y="283"/>
                </a:lnTo>
                <a:lnTo>
                  <a:pt x="175" y="276"/>
                </a:lnTo>
                <a:lnTo>
                  <a:pt x="175" y="268"/>
                </a:lnTo>
                <a:lnTo>
                  <a:pt x="349" y="268"/>
                </a:lnTo>
                <a:lnTo>
                  <a:pt x="349" y="186"/>
                </a:lnTo>
                <a:lnTo>
                  <a:pt x="442" y="186"/>
                </a:lnTo>
                <a:lnTo>
                  <a:pt x="442" y="97"/>
                </a:lnTo>
                <a:lnTo>
                  <a:pt x="369" y="97"/>
                </a:lnTo>
                <a:lnTo>
                  <a:pt x="369" y="74"/>
                </a:lnTo>
                <a:lnTo>
                  <a:pt x="280" y="74"/>
                </a:lnTo>
                <a:lnTo>
                  <a:pt x="280" y="0"/>
                </a:lnTo>
                <a:lnTo>
                  <a:pt x="179" y="0"/>
                </a:lnTo>
                <a:lnTo>
                  <a:pt x="179" y="51"/>
                </a:lnTo>
                <a:lnTo>
                  <a:pt x="89" y="51"/>
                </a:lnTo>
                <a:lnTo>
                  <a:pt x="86" y="97"/>
                </a:lnTo>
                <a:lnTo>
                  <a:pt x="12" y="97"/>
                </a:lnTo>
                <a:lnTo>
                  <a:pt x="12" y="105"/>
                </a:lnTo>
                <a:lnTo>
                  <a:pt x="8" y="19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3" name="Freeform 82"/>
          <p:cNvSpPr>
            <a:spLocks/>
          </p:cNvSpPr>
          <p:nvPr/>
        </p:nvSpPr>
        <p:spPr bwMode="auto">
          <a:xfrm>
            <a:off x="5464447" y="4648200"/>
            <a:ext cx="476250" cy="444104"/>
          </a:xfrm>
          <a:custGeom>
            <a:avLst/>
            <a:gdLst>
              <a:gd name="T0" fmla="*/ 0 w 360"/>
              <a:gd name="T1" fmla="*/ 2147483647 h 349"/>
              <a:gd name="T2" fmla="*/ 2147483647 w 360"/>
              <a:gd name="T3" fmla="*/ 2147483647 h 349"/>
              <a:gd name="T4" fmla="*/ 2147483647 w 360"/>
              <a:gd name="T5" fmla="*/ 2147483647 h 349"/>
              <a:gd name="T6" fmla="*/ 2147483647 w 360"/>
              <a:gd name="T7" fmla="*/ 2147483647 h 349"/>
              <a:gd name="T8" fmla="*/ 2147483647 w 360"/>
              <a:gd name="T9" fmla="*/ 2147483647 h 349"/>
              <a:gd name="T10" fmla="*/ 2147483647 w 360"/>
              <a:gd name="T11" fmla="*/ 2147483647 h 349"/>
              <a:gd name="T12" fmla="*/ 2147483647 w 360"/>
              <a:gd name="T13" fmla="*/ 2147483647 h 349"/>
              <a:gd name="T14" fmla="*/ 2147483647 w 360"/>
              <a:gd name="T15" fmla="*/ 2147483647 h 349"/>
              <a:gd name="T16" fmla="*/ 2147483647 w 360"/>
              <a:gd name="T17" fmla="*/ 2147483647 h 349"/>
              <a:gd name="T18" fmla="*/ 2147483647 w 360"/>
              <a:gd name="T19" fmla="*/ 2147483647 h 349"/>
              <a:gd name="T20" fmla="*/ 2147483647 w 360"/>
              <a:gd name="T21" fmla="*/ 2147483647 h 349"/>
              <a:gd name="T22" fmla="*/ 2147483647 w 360"/>
              <a:gd name="T23" fmla="*/ 0 h 349"/>
              <a:gd name="T24" fmla="*/ 2147483647 w 360"/>
              <a:gd name="T25" fmla="*/ 0 h 349"/>
              <a:gd name="T26" fmla="*/ 2147483647 w 360"/>
              <a:gd name="T27" fmla="*/ 2147483647 h 349"/>
              <a:gd name="T28" fmla="*/ 2147483647 w 360"/>
              <a:gd name="T29" fmla="*/ 2147483647 h 349"/>
              <a:gd name="T30" fmla="*/ 2147483647 w 360"/>
              <a:gd name="T31" fmla="*/ 2147483647 h 349"/>
              <a:gd name="T32" fmla="*/ 2147483647 w 360"/>
              <a:gd name="T33" fmla="*/ 2147483647 h 349"/>
              <a:gd name="T34" fmla="*/ 2147483647 w 360"/>
              <a:gd name="T35" fmla="*/ 2147483647 h 349"/>
              <a:gd name="T36" fmla="*/ 0 w 360"/>
              <a:gd name="T37" fmla="*/ 2147483647 h 3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0" h="349">
                <a:moveTo>
                  <a:pt x="0" y="178"/>
                </a:moveTo>
                <a:lnTo>
                  <a:pt x="77" y="182"/>
                </a:lnTo>
                <a:lnTo>
                  <a:pt x="77" y="198"/>
                </a:lnTo>
                <a:lnTo>
                  <a:pt x="178" y="202"/>
                </a:lnTo>
                <a:lnTo>
                  <a:pt x="178" y="233"/>
                </a:lnTo>
                <a:lnTo>
                  <a:pt x="186" y="240"/>
                </a:lnTo>
                <a:lnTo>
                  <a:pt x="256" y="244"/>
                </a:lnTo>
                <a:lnTo>
                  <a:pt x="248" y="345"/>
                </a:lnTo>
                <a:lnTo>
                  <a:pt x="353" y="349"/>
                </a:lnTo>
                <a:lnTo>
                  <a:pt x="345" y="178"/>
                </a:lnTo>
                <a:lnTo>
                  <a:pt x="360" y="178"/>
                </a:lnTo>
                <a:lnTo>
                  <a:pt x="360" y="0"/>
                </a:lnTo>
                <a:lnTo>
                  <a:pt x="186" y="0"/>
                </a:lnTo>
                <a:lnTo>
                  <a:pt x="186" y="8"/>
                </a:lnTo>
                <a:lnTo>
                  <a:pt x="190" y="15"/>
                </a:lnTo>
                <a:lnTo>
                  <a:pt x="100" y="15"/>
                </a:lnTo>
                <a:lnTo>
                  <a:pt x="100" y="31"/>
                </a:lnTo>
                <a:lnTo>
                  <a:pt x="11" y="31"/>
                </a:lnTo>
                <a:lnTo>
                  <a:pt x="0" y="178"/>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4" name="Freeform 83"/>
          <p:cNvSpPr>
            <a:spLocks/>
          </p:cNvSpPr>
          <p:nvPr/>
        </p:nvSpPr>
        <p:spPr bwMode="auto">
          <a:xfrm>
            <a:off x="5940698" y="4430317"/>
            <a:ext cx="572690" cy="454819"/>
          </a:xfrm>
          <a:custGeom>
            <a:avLst/>
            <a:gdLst>
              <a:gd name="T0" fmla="*/ 0 w 431"/>
              <a:gd name="T1" fmla="*/ 2147483647 h 357"/>
              <a:gd name="T2" fmla="*/ 2147483647 w 431"/>
              <a:gd name="T3" fmla="*/ 2147483647 h 357"/>
              <a:gd name="T4" fmla="*/ 2147483647 w 431"/>
              <a:gd name="T5" fmla="*/ 2147483647 h 357"/>
              <a:gd name="T6" fmla="*/ 2147483647 w 431"/>
              <a:gd name="T7" fmla="*/ 2147483647 h 357"/>
              <a:gd name="T8" fmla="*/ 2147483647 w 431"/>
              <a:gd name="T9" fmla="*/ 2147483647 h 357"/>
              <a:gd name="T10" fmla="*/ 2147483647 w 431"/>
              <a:gd name="T11" fmla="*/ 2147483647 h 357"/>
              <a:gd name="T12" fmla="*/ 2147483647 w 431"/>
              <a:gd name="T13" fmla="*/ 2147483647 h 357"/>
              <a:gd name="T14" fmla="*/ 2147483647 w 431"/>
              <a:gd name="T15" fmla="*/ 2147483647 h 357"/>
              <a:gd name="T16" fmla="*/ 2147483647 w 431"/>
              <a:gd name="T17" fmla="*/ 2147483647 h 357"/>
              <a:gd name="T18" fmla="*/ 2147483647 w 431"/>
              <a:gd name="T19" fmla="*/ 2147483647 h 357"/>
              <a:gd name="T20" fmla="*/ 2147483647 w 431"/>
              <a:gd name="T21" fmla="*/ 2147483647 h 357"/>
              <a:gd name="T22" fmla="*/ 2147483647 w 431"/>
              <a:gd name="T23" fmla="*/ 2147483647 h 357"/>
              <a:gd name="T24" fmla="*/ 2147483647 w 431"/>
              <a:gd name="T25" fmla="*/ 0 h 357"/>
              <a:gd name="T26" fmla="*/ 2147483647 w 431"/>
              <a:gd name="T27" fmla="*/ 0 h 357"/>
              <a:gd name="T28" fmla="*/ 2147483647 w 431"/>
              <a:gd name="T29" fmla="*/ 2147483647 h 357"/>
              <a:gd name="T30" fmla="*/ 0 w 431"/>
              <a:gd name="T31" fmla="*/ 2147483647 h 357"/>
              <a:gd name="T32" fmla="*/ 0 w 431"/>
              <a:gd name="T33" fmla="*/ 2147483647 h 3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1" h="357">
                <a:moveTo>
                  <a:pt x="0" y="349"/>
                </a:moveTo>
                <a:lnTo>
                  <a:pt x="412" y="357"/>
                </a:lnTo>
                <a:lnTo>
                  <a:pt x="419" y="338"/>
                </a:lnTo>
                <a:lnTo>
                  <a:pt x="431" y="322"/>
                </a:lnTo>
                <a:lnTo>
                  <a:pt x="419" y="272"/>
                </a:lnTo>
                <a:lnTo>
                  <a:pt x="361" y="272"/>
                </a:lnTo>
                <a:lnTo>
                  <a:pt x="346" y="245"/>
                </a:lnTo>
                <a:lnTo>
                  <a:pt x="326" y="233"/>
                </a:lnTo>
                <a:lnTo>
                  <a:pt x="322" y="221"/>
                </a:lnTo>
                <a:lnTo>
                  <a:pt x="326" y="93"/>
                </a:lnTo>
                <a:lnTo>
                  <a:pt x="187" y="93"/>
                </a:lnTo>
                <a:lnTo>
                  <a:pt x="179" y="82"/>
                </a:lnTo>
                <a:lnTo>
                  <a:pt x="179" y="0"/>
                </a:lnTo>
                <a:lnTo>
                  <a:pt x="93" y="0"/>
                </a:lnTo>
                <a:lnTo>
                  <a:pt x="93" y="89"/>
                </a:lnTo>
                <a:lnTo>
                  <a:pt x="0" y="89"/>
                </a:lnTo>
                <a:lnTo>
                  <a:pt x="0" y="34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5" name="Freeform 84"/>
          <p:cNvSpPr>
            <a:spLocks/>
          </p:cNvSpPr>
          <p:nvPr/>
        </p:nvSpPr>
        <p:spPr bwMode="auto">
          <a:xfrm>
            <a:off x="6368132" y="4293395"/>
            <a:ext cx="792956" cy="546497"/>
          </a:xfrm>
          <a:custGeom>
            <a:avLst/>
            <a:gdLst>
              <a:gd name="T0" fmla="*/ 2147483647 w 598"/>
              <a:gd name="T1" fmla="*/ 2147483647 h 430"/>
              <a:gd name="T2" fmla="*/ 0 w 598"/>
              <a:gd name="T3" fmla="*/ 2147483647 h 430"/>
              <a:gd name="T4" fmla="*/ 2147483647 w 598"/>
              <a:gd name="T5" fmla="*/ 2147483647 h 430"/>
              <a:gd name="T6" fmla="*/ 2147483647 w 598"/>
              <a:gd name="T7" fmla="*/ 2147483647 h 430"/>
              <a:gd name="T8" fmla="*/ 2147483647 w 598"/>
              <a:gd name="T9" fmla="*/ 2147483647 h 430"/>
              <a:gd name="T10" fmla="*/ 2147483647 w 598"/>
              <a:gd name="T11" fmla="*/ 2147483647 h 430"/>
              <a:gd name="T12" fmla="*/ 2147483647 w 598"/>
              <a:gd name="T13" fmla="*/ 2147483647 h 430"/>
              <a:gd name="T14" fmla="*/ 2147483647 w 598"/>
              <a:gd name="T15" fmla="*/ 2147483647 h 430"/>
              <a:gd name="T16" fmla="*/ 2147483647 w 598"/>
              <a:gd name="T17" fmla="*/ 2147483647 h 430"/>
              <a:gd name="T18" fmla="*/ 2147483647 w 598"/>
              <a:gd name="T19" fmla="*/ 2147483647 h 430"/>
              <a:gd name="T20" fmla="*/ 2147483647 w 598"/>
              <a:gd name="T21" fmla="*/ 2147483647 h 430"/>
              <a:gd name="T22" fmla="*/ 2147483647 w 598"/>
              <a:gd name="T23" fmla="*/ 2147483647 h 430"/>
              <a:gd name="T24" fmla="*/ 2147483647 w 598"/>
              <a:gd name="T25" fmla="*/ 2147483647 h 430"/>
              <a:gd name="T26" fmla="*/ 2147483647 w 598"/>
              <a:gd name="T27" fmla="*/ 2147483647 h 430"/>
              <a:gd name="T28" fmla="*/ 2147483647 w 598"/>
              <a:gd name="T29" fmla="*/ 2147483647 h 430"/>
              <a:gd name="T30" fmla="*/ 2147483647 w 598"/>
              <a:gd name="T31" fmla="*/ 2147483647 h 430"/>
              <a:gd name="T32" fmla="*/ 2147483647 w 598"/>
              <a:gd name="T33" fmla="*/ 2147483647 h 430"/>
              <a:gd name="T34" fmla="*/ 2147483647 w 598"/>
              <a:gd name="T35" fmla="*/ 2147483647 h 430"/>
              <a:gd name="T36" fmla="*/ 2147483647 w 598"/>
              <a:gd name="T37" fmla="*/ 2147483647 h 430"/>
              <a:gd name="T38" fmla="*/ 2147483647 w 598"/>
              <a:gd name="T39" fmla="*/ 2147483647 h 430"/>
              <a:gd name="T40" fmla="*/ 2147483647 w 598"/>
              <a:gd name="T41" fmla="*/ 2147483647 h 430"/>
              <a:gd name="T42" fmla="*/ 2147483647 w 598"/>
              <a:gd name="T43" fmla="*/ 2147483647 h 430"/>
              <a:gd name="T44" fmla="*/ 2147483647 w 598"/>
              <a:gd name="T45" fmla="*/ 2147483647 h 430"/>
              <a:gd name="T46" fmla="*/ 2147483647 w 598"/>
              <a:gd name="T47" fmla="*/ 2147483647 h 430"/>
              <a:gd name="T48" fmla="*/ 2147483647 w 598"/>
              <a:gd name="T49" fmla="*/ 2147483647 h 430"/>
              <a:gd name="T50" fmla="*/ 2147483647 w 598"/>
              <a:gd name="T51" fmla="*/ 2147483647 h 430"/>
              <a:gd name="T52" fmla="*/ 2147483647 w 598"/>
              <a:gd name="T53" fmla="*/ 2147483647 h 430"/>
              <a:gd name="T54" fmla="*/ 2147483647 w 598"/>
              <a:gd name="T55" fmla="*/ 2147483647 h 430"/>
              <a:gd name="T56" fmla="*/ 2147483647 w 598"/>
              <a:gd name="T57" fmla="*/ 2147483647 h 430"/>
              <a:gd name="T58" fmla="*/ 2147483647 w 598"/>
              <a:gd name="T59" fmla="*/ 2147483647 h 430"/>
              <a:gd name="T60" fmla="*/ 2147483647 w 598"/>
              <a:gd name="T61" fmla="*/ 2147483647 h 430"/>
              <a:gd name="T62" fmla="*/ 2147483647 w 598"/>
              <a:gd name="T63" fmla="*/ 2147483647 h 430"/>
              <a:gd name="T64" fmla="*/ 2147483647 w 598"/>
              <a:gd name="T65" fmla="*/ 2147483647 h 430"/>
              <a:gd name="T66" fmla="*/ 2147483647 w 598"/>
              <a:gd name="T67" fmla="*/ 2147483647 h 430"/>
              <a:gd name="T68" fmla="*/ 2147483647 w 598"/>
              <a:gd name="T69" fmla="*/ 2147483647 h 430"/>
              <a:gd name="T70" fmla="*/ 2147483647 w 598"/>
              <a:gd name="T71" fmla="*/ 2147483647 h 430"/>
              <a:gd name="T72" fmla="*/ 2147483647 w 598"/>
              <a:gd name="T73" fmla="*/ 2147483647 h 430"/>
              <a:gd name="T74" fmla="*/ 2147483647 w 598"/>
              <a:gd name="T75" fmla="*/ 0 h 430"/>
              <a:gd name="T76" fmla="*/ 2147483647 w 598"/>
              <a:gd name="T77" fmla="*/ 0 h 430"/>
              <a:gd name="T78" fmla="*/ 2147483647 w 598"/>
              <a:gd name="T79" fmla="*/ 2147483647 h 430"/>
              <a:gd name="T80" fmla="*/ 2147483647 w 598"/>
              <a:gd name="T81" fmla="*/ 2147483647 h 430"/>
              <a:gd name="T82" fmla="*/ 2147483647 w 598"/>
              <a:gd name="T83" fmla="*/ 2147483647 h 430"/>
              <a:gd name="T84" fmla="*/ 2147483647 w 598"/>
              <a:gd name="T85" fmla="*/ 2147483647 h 430"/>
              <a:gd name="T86" fmla="*/ 2147483647 w 598"/>
              <a:gd name="T87" fmla="*/ 2147483647 h 430"/>
              <a:gd name="T88" fmla="*/ 2147483647 w 598"/>
              <a:gd name="T89" fmla="*/ 2147483647 h 430"/>
              <a:gd name="T90" fmla="*/ 2147483647 w 598"/>
              <a:gd name="T91" fmla="*/ 2147483647 h 430"/>
              <a:gd name="T92" fmla="*/ 2147483647 w 598"/>
              <a:gd name="T93" fmla="*/ 2147483647 h 430"/>
              <a:gd name="T94" fmla="*/ 2147483647 w 598"/>
              <a:gd name="T95" fmla="*/ 2147483647 h 430"/>
              <a:gd name="T96" fmla="*/ 2147483647 w 598"/>
              <a:gd name="T97" fmla="*/ 2147483647 h 4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98" h="430">
                <a:moveTo>
                  <a:pt x="4" y="201"/>
                </a:moveTo>
                <a:lnTo>
                  <a:pt x="0" y="329"/>
                </a:lnTo>
                <a:lnTo>
                  <a:pt x="4" y="341"/>
                </a:lnTo>
                <a:lnTo>
                  <a:pt x="24" y="353"/>
                </a:lnTo>
                <a:lnTo>
                  <a:pt x="39" y="380"/>
                </a:lnTo>
                <a:lnTo>
                  <a:pt x="97" y="380"/>
                </a:lnTo>
                <a:lnTo>
                  <a:pt x="109" y="430"/>
                </a:lnTo>
                <a:lnTo>
                  <a:pt x="136" y="426"/>
                </a:lnTo>
                <a:lnTo>
                  <a:pt x="132" y="411"/>
                </a:lnTo>
                <a:lnTo>
                  <a:pt x="140" y="376"/>
                </a:lnTo>
                <a:lnTo>
                  <a:pt x="229" y="376"/>
                </a:lnTo>
                <a:lnTo>
                  <a:pt x="237" y="306"/>
                </a:lnTo>
                <a:lnTo>
                  <a:pt x="256" y="291"/>
                </a:lnTo>
                <a:lnTo>
                  <a:pt x="280" y="271"/>
                </a:lnTo>
                <a:lnTo>
                  <a:pt x="295" y="252"/>
                </a:lnTo>
                <a:lnTo>
                  <a:pt x="322" y="240"/>
                </a:lnTo>
                <a:lnTo>
                  <a:pt x="361" y="302"/>
                </a:lnTo>
                <a:lnTo>
                  <a:pt x="377" y="302"/>
                </a:lnTo>
                <a:lnTo>
                  <a:pt x="462" y="256"/>
                </a:lnTo>
                <a:lnTo>
                  <a:pt x="489" y="260"/>
                </a:lnTo>
                <a:lnTo>
                  <a:pt x="520" y="209"/>
                </a:lnTo>
                <a:lnTo>
                  <a:pt x="559" y="194"/>
                </a:lnTo>
                <a:lnTo>
                  <a:pt x="586" y="143"/>
                </a:lnTo>
                <a:lnTo>
                  <a:pt x="598" y="128"/>
                </a:lnTo>
                <a:lnTo>
                  <a:pt x="598" y="54"/>
                </a:lnTo>
                <a:lnTo>
                  <a:pt x="454" y="54"/>
                </a:lnTo>
                <a:lnTo>
                  <a:pt x="454" y="27"/>
                </a:lnTo>
                <a:lnTo>
                  <a:pt x="435" y="27"/>
                </a:lnTo>
                <a:lnTo>
                  <a:pt x="435" y="46"/>
                </a:lnTo>
                <a:lnTo>
                  <a:pt x="408" y="54"/>
                </a:lnTo>
                <a:lnTo>
                  <a:pt x="380" y="54"/>
                </a:lnTo>
                <a:lnTo>
                  <a:pt x="373" y="42"/>
                </a:lnTo>
                <a:lnTo>
                  <a:pt x="346" y="42"/>
                </a:lnTo>
                <a:lnTo>
                  <a:pt x="338" y="38"/>
                </a:lnTo>
                <a:lnTo>
                  <a:pt x="338" y="19"/>
                </a:lnTo>
                <a:lnTo>
                  <a:pt x="315" y="19"/>
                </a:lnTo>
                <a:lnTo>
                  <a:pt x="315" y="4"/>
                </a:lnTo>
                <a:lnTo>
                  <a:pt x="303" y="0"/>
                </a:lnTo>
                <a:lnTo>
                  <a:pt x="295" y="0"/>
                </a:lnTo>
                <a:lnTo>
                  <a:pt x="295" y="62"/>
                </a:lnTo>
                <a:lnTo>
                  <a:pt x="109" y="62"/>
                </a:lnTo>
                <a:lnTo>
                  <a:pt x="109" y="178"/>
                </a:lnTo>
                <a:lnTo>
                  <a:pt x="82" y="174"/>
                </a:lnTo>
                <a:lnTo>
                  <a:pt x="59" y="166"/>
                </a:lnTo>
                <a:lnTo>
                  <a:pt x="47" y="155"/>
                </a:lnTo>
                <a:lnTo>
                  <a:pt x="20" y="155"/>
                </a:lnTo>
                <a:lnTo>
                  <a:pt x="20" y="190"/>
                </a:lnTo>
                <a:lnTo>
                  <a:pt x="27" y="201"/>
                </a:lnTo>
                <a:lnTo>
                  <a:pt x="4" y="201"/>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6" name="Freeform 85"/>
          <p:cNvSpPr>
            <a:spLocks/>
          </p:cNvSpPr>
          <p:nvPr/>
        </p:nvSpPr>
        <p:spPr bwMode="auto">
          <a:xfrm>
            <a:off x="3373709" y="4761310"/>
            <a:ext cx="575072" cy="360759"/>
          </a:xfrm>
          <a:custGeom>
            <a:avLst/>
            <a:gdLst>
              <a:gd name="T0" fmla="*/ 2147483647 w 434"/>
              <a:gd name="T1" fmla="*/ 0 h 283"/>
              <a:gd name="T2" fmla="*/ 0 w 434"/>
              <a:gd name="T3" fmla="*/ 2147483647 h 283"/>
              <a:gd name="T4" fmla="*/ 2147483647 w 434"/>
              <a:gd name="T5" fmla="*/ 2147483647 h 283"/>
              <a:gd name="T6" fmla="*/ 2147483647 w 434"/>
              <a:gd name="T7" fmla="*/ 2147483647 h 283"/>
              <a:gd name="T8" fmla="*/ 2147483647 w 434"/>
              <a:gd name="T9" fmla="*/ 2147483647 h 283"/>
              <a:gd name="T10" fmla="*/ 2147483647 w 434"/>
              <a:gd name="T11" fmla="*/ 2147483647 h 283"/>
              <a:gd name="T12" fmla="*/ 2147483647 w 434"/>
              <a:gd name="T13" fmla="*/ 2147483647 h 283"/>
              <a:gd name="T14" fmla="*/ 2147483647 w 434"/>
              <a:gd name="T15" fmla="*/ 2147483647 h 283"/>
              <a:gd name="T16" fmla="*/ 2147483647 w 434"/>
              <a:gd name="T17" fmla="*/ 2147483647 h 283"/>
              <a:gd name="T18" fmla="*/ 2147483647 w 434"/>
              <a:gd name="T19" fmla="*/ 2147483647 h 283"/>
              <a:gd name="T20" fmla="*/ 2147483647 w 434"/>
              <a:gd name="T21" fmla="*/ 2147483647 h 283"/>
              <a:gd name="T22" fmla="*/ 2147483647 w 434"/>
              <a:gd name="T23" fmla="*/ 2147483647 h 283"/>
              <a:gd name="T24" fmla="*/ 2147483647 w 434"/>
              <a:gd name="T25" fmla="*/ 2147483647 h 283"/>
              <a:gd name="T26" fmla="*/ 2147483647 w 434"/>
              <a:gd name="T27" fmla="*/ 2147483647 h 283"/>
              <a:gd name="T28" fmla="*/ 2147483647 w 434"/>
              <a:gd name="T29" fmla="*/ 2147483647 h 283"/>
              <a:gd name="T30" fmla="*/ 2147483647 w 434"/>
              <a:gd name="T31" fmla="*/ 2147483647 h 283"/>
              <a:gd name="T32" fmla="*/ 2147483647 w 434"/>
              <a:gd name="T33" fmla="*/ 2147483647 h 283"/>
              <a:gd name="T34" fmla="*/ 2147483647 w 434"/>
              <a:gd name="T35" fmla="*/ 2147483647 h 283"/>
              <a:gd name="T36" fmla="*/ 2147483647 w 434"/>
              <a:gd name="T37" fmla="*/ 2147483647 h 283"/>
              <a:gd name="T38" fmla="*/ 2147483647 w 434"/>
              <a:gd name="T39" fmla="*/ 2147483647 h 283"/>
              <a:gd name="T40" fmla="*/ 2147483647 w 434"/>
              <a:gd name="T41" fmla="*/ 2147483647 h 283"/>
              <a:gd name="T42" fmla="*/ 2147483647 w 434"/>
              <a:gd name="T43" fmla="*/ 2147483647 h 283"/>
              <a:gd name="T44" fmla="*/ 2147483647 w 434"/>
              <a:gd name="T45" fmla="*/ 2147483647 h 283"/>
              <a:gd name="T46" fmla="*/ 2147483647 w 434"/>
              <a:gd name="T47" fmla="*/ 2147483647 h 283"/>
              <a:gd name="T48" fmla="*/ 2147483647 w 434"/>
              <a:gd name="T49" fmla="*/ 2147483647 h 283"/>
              <a:gd name="T50" fmla="*/ 2147483647 w 434"/>
              <a:gd name="T51" fmla="*/ 2147483647 h 283"/>
              <a:gd name="T52" fmla="*/ 2147483647 w 434"/>
              <a:gd name="T53" fmla="*/ 2147483647 h 283"/>
              <a:gd name="T54" fmla="*/ 2147483647 w 434"/>
              <a:gd name="T55" fmla="*/ 2147483647 h 283"/>
              <a:gd name="T56" fmla="*/ 2147483647 w 434"/>
              <a:gd name="T57" fmla="*/ 2147483647 h 283"/>
              <a:gd name="T58" fmla="*/ 2147483647 w 434"/>
              <a:gd name="T59" fmla="*/ 0 h 2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4" h="283">
                <a:moveTo>
                  <a:pt x="4" y="0"/>
                </a:moveTo>
                <a:lnTo>
                  <a:pt x="0" y="206"/>
                </a:lnTo>
                <a:lnTo>
                  <a:pt x="12" y="206"/>
                </a:lnTo>
                <a:lnTo>
                  <a:pt x="43" y="182"/>
                </a:lnTo>
                <a:lnTo>
                  <a:pt x="54" y="163"/>
                </a:lnTo>
                <a:lnTo>
                  <a:pt x="81" y="163"/>
                </a:lnTo>
                <a:lnTo>
                  <a:pt x="85" y="171"/>
                </a:lnTo>
                <a:lnTo>
                  <a:pt x="97" y="182"/>
                </a:lnTo>
                <a:lnTo>
                  <a:pt x="124" y="206"/>
                </a:lnTo>
                <a:lnTo>
                  <a:pt x="159" y="233"/>
                </a:lnTo>
                <a:lnTo>
                  <a:pt x="171" y="225"/>
                </a:lnTo>
                <a:lnTo>
                  <a:pt x="190" y="221"/>
                </a:lnTo>
                <a:lnTo>
                  <a:pt x="202" y="206"/>
                </a:lnTo>
                <a:lnTo>
                  <a:pt x="237" y="213"/>
                </a:lnTo>
                <a:lnTo>
                  <a:pt x="268" y="182"/>
                </a:lnTo>
                <a:lnTo>
                  <a:pt x="287" y="194"/>
                </a:lnTo>
                <a:lnTo>
                  <a:pt x="287" y="206"/>
                </a:lnTo>
                <a:lnTo>
                  <a:pt x="295" y="229"/>
                </a:lnTo>
                <a:lnTo>
                  <a:pt x="314" y="260"/>
                </a:lnTo>
                <a:lnTo>
                  <a:pt x="384" y="283"/>
                </a:lnTo>
                <a:lnTo>
                  <a:pt x="388" y="155"/>
                </a:lnTo>
                <a:lnTo>
                  <a:pt x="411" y="124"/>
                </a:lnTo>
                <a:lnTo>
                  <a:pt x="423" y="89"/>
                </a:lnTo>
                <a:lnTo>
                  <a:pt x="407" y="97"/>
                </a:lnTo>
                <a:lnTo>
                  <a:pt x="396" y="93"/>
                </a:lnTo>
                <a:lnTo>
                  <a:pt x="384" y="85"/>
                </a:lnTo>
                <a:lnTo>
                  <a:pt x="434" y="35"/>
                </a:lnTo>
                <a:lnTo>
                  <a:pt x="427" y="27"/>
                </a:lnTo>
                <a:lnTo>
                  <a:pt x="361" y="23"/>
                </a:lnTo>
                <a:lnTo>
                  <a:pt x="4"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7" name="Freeform 86"/>
          <p:cNvSpPr>
            <a:spLocks/>
          </p:cNvSpPr>
          <p:nvPr/>
        </p:nvSpPr>
        <p:spPr bwMode="auto">
          <a:xfrm>
            <a:off x="3882106" y="4806553"/>
            <a:ext cx="328613" cy="632222"/>
          </a:xfrm>
          <a:custGeom>
            <a:avLst/>
            <a:gdLst>
              <a:gd name="T0" fmla="*/ 0 w 248"/>
              <a:gd name="T1" fmla="*/ 2147483647 h 497"/>
              <a:gd name="T2" fmla="*/ 2147483647 w 248"/>
              <a:gd name="T3" fmla="*/ 2147483647 h 497"/>
              <a:gd name="T4" fmla="*/ 2147483647 w 248"/>
              <a:gd name="T5" fmla="*/ 2147483647 h 497"/>
              <a:gd name="T6" fmla="*/ 2147483647 w 248"/>
              <a:gd name="T7" fmla="*/ 2147483647 h 497"/>
              <a:gd name="T8" fmla="*/ 2147483647 w 248"/>
              <a:gd name="T9" fmla="*/ 2147483647 h 497"/>
              <a:gd name="T10" fmla="*/ 2147483647 w 248"/>
              <a:gd name="T11" fmla="*/ 2147483647 h 497"/>
              <a:gd name="T12" fmla="*/ 2147483647 w 248"/>
              <a:gd name="T13" fmla="*/ 2147483647 h 497"/>
              <a:gd name="T14" fmla="*/ 2147483647 w 248"/>
              <a:gd name="T15" fmla="*/ 2147483647 h 497"/>
              <a:gd name="T16" fmla="*/ 2147483647 w 248"/>
              <a:gd name="T17" fmla="*/ 2147483647 h 497"/>
              <a:gd name="T18" fmla="*/ 2147483647 w 248"/>
              <a:gd name="T19" fmla="*/ 0 h 497"/>
              <a:gd name="T20" fmla="*/ 0 w 248"/>
              <a:gd name="T21" fmla="*/ 2147483647 h 497"/>
              <a:gd name="T22" fmla="*/ 2147483647 w 248"/>
              <a:gd name="T23" fmla="*/ 2147483647 h 497"/>
              <a:gd name="T24" fmla="*/ 2147483647 w 248"/>
              <a:gd name="T25" fmla="*/ 2147483647 h 497"/>
              <a:gd name="T26" fmla="*/ 2147483647 w 248"/>
              <a:gd name="T27" fmla="*/ 2147483647 h 497"/>
              <a:gd name="T28" fmla="*/ 2147483647 w 248"/>
              <a:gd name="T29" fmla="*/ 2147483647 h 497"/>
              <a:gd name="T30" fmla="*/ 2147483647 w 248"/>
              <a:gd name="T31" fmla="*/ 2147483647 h 497"/>
              <a:gd name="T32" fmla="*/ 0 w 248"/>
              <a:gd name="T33" fmla="*/ 2147483647 h 4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497">
                <a:moveTo>
                  <a:pt x="0" y="248"/>
                </a:moveTo>
                <a:lnTo>
                  <a:pt x="19" y="248"/>
                </a:lnTo>
                <a:lnTo>
                  <a:pt x="19" y="314"/>
                </a:lnTo>
                <a:lnTo>
                  <a:pt x="78" y="361"/>
                </a:lnTo>
                <a:lnTo>
                  <a:pt x="81" y="407"/>
                </a:lnTo>
                <a:lnTo>
                  <a:pt x="89" y="462"/>
                </a:lnTo>
                <a:lnTo>
                  <a:pt x="147" y="473"/>
                </a:lnTo>
                <a:lnTo>
                  <a:pt x="206" y="497"/>
                </a:lnTo>
                <a:lnTo>
                  <a:pt x="248" y="23"/>
                </a:lnTo>
                <a:lnTo>
                  <a:pt x="50" y="0"/>
                </a:lnTo>
                <a:lnTo>
                  <a:pt x="0" y="50"/>
                </a:lnTo>
                <a:lnTo>
                  <a:pt x="12" y="58"/>
                </a:lnTo>
                <a:lnTo>
                  <a:pt x="23" y="62"/>
                </a:lnTo>
                <a:lnTo>
                  <a:pt x="39" y="54"/>
                </a:lnTo>
                <a:lnTo>
                  <a:pt x="27" y="89"/>
                </a:lnTo>
                <a:lnTo>
                  <a:pt x="4" y="120"/>
                </a:lnTo>
                <a:lnTo>
                  <a:pt x="0" y="248"/>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8" name="Freeform 87"/>
          <p:cNvSpPr>
            <a:spLocks/>
          </p:cNvSpPr>
          <p:nvPr/>
        </p:nvSpPr>
        <p:spPr bwMode="auto">
          <a:xfrm>
            <a:off x="4157141" y="4831557"/>
            <a:ext cx="379809" cy="769144"/>
          </a:xfrm>
          <a:custGeom>
            <a:avLst/>
            <a:gdLst>
              <a:gd name="T0" fmla="*/ 0 w 287"/>
              <a:gd name="T1" fmla="*/ 2147483647 h 605"/>
              <a:gd name="T2" fmla="*/ 2147483647 w 287"/>
              <a:gd name="T3" fmla="*/ 2147483647 h 605"/>
              <a:gd name="T4" fmla="*/ 2147483647 w 287"/>
              <a:gd name="T5" fmla="*/ 2147483647 h 605"/>
              <a:gd name="T6" fmla="*/ 2147483647 w 287"/>
              <a:gd name="T7" fmla="*/ 2147483647 h 605"/>
              <a:gd name="T8" fmla="*/ 2147483647 w 287"/>
              <a:gd name="T9" fmla="*/ 2147483647 h 605"/>
              <a:gd name="T10" fmla="*/ 2147483647 w 287"/>
              <a:gd name="T11" fmla="*/ 2147483647 h 605"/>
              <a:gd name="T12" fmla="*/ 2147483647 w 287"/>
              <a:gd name="T13" fmla="*/ 2147483647 h 605"/>
              <a:gd name="T14" fmla="*/ 2147483647 w 287"/>
              <a:gd name="T15" fmla="*/ 2147483647 h 605"/>
              <a:gd name="T16" fmla="*/ 2147483647 w 287"/>
              <a:gd name="T17" fmla="*/ 2147483647 h 605"/>
              <a:gd name="T18" fmla="*/ 2147483647 w 287"/>
              <a:gd name="T19" fmla="*/ 2147483647 h 605"/>
              <a:gd name="T20" fmla="*/ 2147483647 w 287"/>
              <a:gd name="T21" fmla="*/ 2147483647 h 605"/>
              <a:gd name="T22" fmla="*/ 2147483647 w 287"/>
              <a:gd name="T23" fmla="*/ 0 h 605"/>
              <a:gd name="T24" fmla="*/ 0 w 287"/>
              <a:gd name="T25" fmla="*/ 2147483647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7" h="605">
                <a:moveTo>
                  <a:pt x="0" y="474"/>
                </a:moveTo>
                <a:lnTo>
                  <a:pt x="77" y="454"/>
                </a:lnTo>
                <a:lnTo>
                  <a:pt x="120" y="485"/>
                </a:lnTo>
                <a:lnTo>
                  <a:pt x="139" y="474"/>
                </a:lnTo>
                <a:lnTo>
                  <a:pt x="186" y="536"/>
                </a:lnTo>
                <a:lnTo>
                  <a:pt x="213" y="536"/>
                </a:lnTo>
                <a:lnTo>
                  <a:pt x="232" y="594"/>
                </a:lnTo>
                <a:lnTo>
                  <a:pt x="267" y="605"/>
                </a:lnTo>
                <a:lnTo>
                  <a:pt x="287" y="237"/>
                </a:lnTo>
                <a:lnTo>
                  <a:pt x="147" y="225"/>
                </a:lnTo>
                <a:lnTo>
                  <a:pt x="139" y="4"/>
                </a:lnTo>
                <a:lnTo>
                  <a:pt x="42" y="0"/>
                </a:lnTo>
                <a:lnTo>
                  <a:pt x="0" y="47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89" name="Freeform 88"/>
          <p:cNvSpPr>
            <a:spLocks/>
          </p:cNvSpPr>
          <p:nvPr/>
        </p:nvSpPr>
        <p:spPr bwMode="auto">
          <a:xfrm>
            <a:off x="4332163" y="4670822"/>
            <a:ext cx="535781" cy="465534"/>
          </a:xfrm>
          <a:custGeom>
            <a:avLst/>
            <a:gdLst>
              <a:gd name="T0" fmla="*/ 2147483647 w 404"/>
              <a:gd name="T1" fmla="*/ 0 h 365"/>
              <a:gd name="T2" fmla="*/ 2147483647 w 404"/>
              <a:gd name="T3" fmla="*/ 2147483647 h 365"/>
              <a:gd name="T4" fmla="*/ 2147483647 w 404"/>
              <a:gd name="T5" fmla="*/ 2147483647 h 365"/>
              <a:gd name="T6" fmla="*/ 2147483647 w 404"/>
              <a:gd name="T7" fmla="*/ 2147483647 h 365"/>
              <a:gd name="T8" fmla="*/ 2147483647 w 404"/>
              <a:gd name="T9" fmla="*/ 2147483647 h 365"/>
              <a:gd name="T10" fmla="*/ 2147483647 w 404"/>
              <a:gd name="T11" fmla="*/ 2147483647 h 365"/>
              <a:gd name="T12" fmla="*/ 0 w 404"/>
              <a:gd name="T13" fmla="*/ 2147483647 h 365"/>
              <a:gd name="T14" fmla="*/ 2147483647 w 404"/>
              <a:gd name="T15" fmla="*/ 2147483647 h 365"/>
              <a:gd name="T16" fmla="*/ 2147483647 w 404"/>
              <a:gd name="T17" fmla="*/ 2147483647 h 365"/>
              <a:gd name="T18" fmla="*/ 2147483647 w 404"/>
              <a:gd name="T19" fmla="*/ 2147483647 h 365"/>
              <a:gd name="T20" fmla="*/ 2147483647 w 404"/>
              <a:gd name="T21" fmla="*/ 2147483647 h 365"/>
              <a:gd name="T22" fmla="*/ 2147483647 w 404"/>
              <a:gd name="T23" fmla="*/ 2147483647 h 365"/>
              <a:gd name="T24" fmla="*/ 2147483647 w 404"/>
              <a:gd name="T25" fmla="*/ 2147483647 h 365"/>
              <a:gd name="T26" fmla="*/ 2147483647 w 404"/>
              <a:gd name="T27" fmla="*/ 2147483647 h 365"/>
              <a:gd name="T28" fmla="*/ 2147483647 w 404"/>
              <a:gd name="T29" fmla="*/ 2147483647 h 365"/>
              <a:gd name="T30" fmla="*/ 2147483647 w 404"/>
              <a:gd name="T31" fmla="*/ 2147483647 h 365"/>
              <a:gd name="T32" fmla="*/ 2147483647 w 404"/>
              <a:gd name="T33" fmla="*/ 2147483647 h 365"/>
              <a:gd name="T34" fmla="*/ 2147483647 w 404"/>
              <a:gd name="T35" fmla="*/ 0 h 365"/>
              <a:gd name="T36" fmla="*/ 2147483647 w 404"/>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4" h="365">
                <a:moveTo>
                  <a:pt x="206" y="0"/>
                </a:moveTo>
                <a:lnTo>
                  <a:pt x="58" y="121"/>
                </a:lnTo>
                <a:lnTo>
                  <a:pt x="58" y="136"/>
                </a:lnTo>
                <a:lnTo>
                  <a:pt x="54" y="140"/>
                </a:lnTo>
                <a:lnTo>
                  <a:pt x="31" y="148"/>
                </a:lnTo>
                <a:lnTo>
                  <a:pt x="27" y="128"/>
                </a:lnTo>
                <a:lnTo>
                  <a:pt x="0" y="132"/>
                </a:lnTo>
                <a:lnTo>
                  <a:pt x="8" y="353"/>
                </a:lnTo>
                <a:lnTo>
                  <a:pt x="148" y="365"/>
                </a:lnTo>
                <a:lnTo>
                  <a:pt x="373" y="326"/>
                </a:lnTo>
                <a:lnTo>
                  <a:pt x="404" y="179"/>
                </a:lnTo>
                <a:lnTo>
                  <a:pt x="396" y="171"/>
                </a:lnTo>
                <a:lnTo>
                  <a:pt x="392" y="155"/>
                </a:lnTo>
                <a:lnTo>
                  <a:pt x="373" y="144"/>
                </a:lnTo>
                <a:lnTo>
                  <a:pt x="357" y="113"/>
                </a:lnTo>
                <a:lnTo>
                  <a:pt x="376" y="105"/>
                </a:lnTo>
                <a:lnTo>
                  <a:pt x="384" y="90"/>
                </a:lnTo>
                <a:lnTo>
                  <a:pt x="376" y="0"/>
                </a:lnTo>
                <a:lnTo>
                  <a:pt x="206" y="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0" name="Freeform 89"/>
          <p:cNvSpPr>
            <a:spLocks/>
          </p:cNvSpPr>
          <p:nvPr/>
        </p:nvSpPr>
        <p:spPr bwMode="auto">
          <a:xfrm>
            <a:off x="4501231" y="5086350"/>
            <a:ext cx="453629" cy="558404"/>
          </a:xfrm>
          <a:custGeom>
            <a:avLst/>
            <a:gdLst>
              <a:gd name="T0" fmla="*/ 2147483647 w 342"/>
              <a:gd name="T1" fmla="*/ 2147483647 h 438"/>
              <a:gd name="T2" fmla="*/ 0 w 342"/>
              <a:gd name="T3" fmla="*/ 2147483647 h 438"/>
              <a:gd name="T4" fmla="*/ 2147483647 w 342"/>
              <a:gd name="T5" fmla="*/ 2147483647 h 438"/>
              <a:gd name="T6" fmla="*/ 2147483647 w 342"/>
              <a:gd name="T7" fmla="*/ 2147483647 h 438"/>
              <a:gd name="T8" fmla="*/ 2147483647 w 342"/>
              <a:gd name="T9" fmla="*/ 2147483647 h 438"/>
              <a:gd name="T10" fmla="*/ 2147483647 w 342"/>
              <a:gd name="T11" fmla="*/ 2147483647 h 438"/>
              <a:gd name="T12" fmla="*/ 2147483647 w 342"/>
              <a:gd name="T13" fmla="*/ 2147483647 h 438"/>
              <a:gd name="T14" fmla="*/ 2147483647 w 342"/>
              <a:gd name="T15" fmla="*/ 2147483647 h 438"/>
              <a:gd name="T16" fmla="*/ 2147483647 w 342"/>
              <a:gd name="T17" fmla="*/ 2147483647 h 438"/>
              <a:gd name="T18" fmla="*/ 2147483647 w 342"/>
              <a:gd name="T19" fmla="*/ 2147483647 h 438"/>
              <a:gd name="T20" fmla="*/ 2147483647 w 342"/>
              <a:gd name="T21" fmla="*/ 2147483647 h 438"/>
              <a:gd name="T22" fmla="*/ 2147483647 w 342"/>
              <a:gd name="T23" fmla="*/ 2147483647 h 438"/>
              <a:gd name="T24" fmla="*/ 2147483647 w 342"/>
              <a:gd name="T25" fmla="*/ 0 h 438"/>
              <a:gd name="T26" fmla="*/ 2147483647 w 342"/>
              <a:gd name="T27" fmla="*/ 0 h 438"/>
              <a:gd name="T28" fmla="*/ 2147483647 w 342"/>
              <a:gd name="T29" fmla="*/ 2147483647 h 4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2" h="438">
                <a:moveTo>
                  <a:pt x="20" y="39"/>
                </a:moveTo>
                <a:lnTo>
                  <a:pt x="0" y="407"/>
                </a:lnTo>
                <a:lnTo>
                  <a:pt x="39" y="419"/>
                </a:lnTo>
                <a:lnTo>
                  <a:pt x="51" y="407"/>
                </a:lnTo>
                <a:lnTo>
                  <a:pt x="74" y="376"/>
                </a:lnTo>
                <a:lnTo>
                  <a:pt x="151" y="338"/>
                </a:lnTo>
                <a:lnTo>
                  <a:pt x="206" y="384"/>
                </a:lnTo>
                <a:lnTo>
                  <a:pt x="256" y="388"/>
                </a:lnTo>
                <a:lnTo>
                  <a:pt x="295" y="404"/>
                </a:lnTo>
                <a:lnTo>
                  <a:pt x="318" y="438"/>
                </a:lnTo>
                <a:lnTo>
                  <a:pt x="342" y="438"/>
                </a:lnTo>
                <a:lnTo>
                  <a:pt x="342" y="35"/>
                </a:lnTo>
                <a:lnTo>
                  <a:pt x="307" y="0"/>
                </a:lnTo>
                <a:lnTo>
                  <a:pt x="245" y="0"/>
                </a:lnTo>
                <a:lnTo>
                  <a:pt x="20" y="3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1" name="Freeform 90"/>
          <p:cNvSpPr>
            <a:spLocks/>
          </p:cNvSpPr>
          <p:nvPr/>
        </p:nvSpPr>
        <p:spPr bwMode="auto">
          <a:xfrm>
            <a:off x="4827463" y="4899423"/>
            <a:ext cx="616744" cy="301228"/>
          </a:xfrm>
          <a:custGeom>
            <a:avLst/>
            <a:gdLst>
              <a:gd name="T0" fmla="*/ 0 w 465"/>
              <a:gd name="T1" fmla="*/ 2147483647 h 236"/>
              <a:gd name="T2" fmla="*/ 2147483647 w 465"/>
              <a:gd name="T3" fmla="*/ 2147483647 h 236"/>
              <a:gd name="T4" fmla="*/ 2147483647 w 465"/>
              <a:gd name="T5" fmla="*/ 2147483647 h 236"/>
              <a:gd name="T6" fmla="*/ 2147483647 w 465"/>
              <a:gd name="T7" fmla="*/ 2147483647 h 236"/>
              <a:gd name="T8" fmla="*/ 2147483647 w 465"/>
              <a:gd name="T9" fmla="*/ 2147483647 h 236"/>
              <a:gd name="T10" fmla="*/ 2147483647 w 465"/>
              <a:gd name="T11" fmla="*/ 2147483647 h 236"/>
              <a:gd name="T12" fmla="*/ 2147483647 w 465"/>
              <a:gd name="T13" fmla="*/ 2147483647 h 236"/>
              <a:gd name="T14" fmla="*/ 2147483647 w 465"/>
              <a:gd name="T15" fmla="*/ 0 h 236"/>
              <a:gd name="T16" fmla="*/ 0 w 465"/>
              <a:gd name="T17" fmla="*/ 2147483647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5" h="236">
                <a:moveTo>
                  <a:pt x="0" y="147"/>
                </a:moveTo>
                <a:lnTo>
                  <a:pt x="62" y="147"/>
                </a:lnTo>
                <a:lnTo>
                  <a:pt x="97" y="182"/>
                </a:lnTo>
                <a:lnTo>
                  <a:pt x="143" y="194"/>
                </a:lnTo>
                <a:lnTo>
                  <a:pt x="159" y="232"/>
                </a:lnTo>
                <a:lnTo>
                  <a:pt x="457" y="236"/>
                </a:lnTo>
                <a:lnTo>
                  <a:pt x="465" y="19"/>
                </a:lnTo>
                <a:lnTo>
                  <a:pt x="31" y="0"/>
                </a:lnTo>
                <a:lnTo>
                  <a:pt x="0" y="147"/>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2" name="Freeform 91"/>
          <p:cNvSpPr>
            <a:spLocks/>
          </p:cNvSpPr>
          <p:nvPr/>
        </p:nvSpPr>
        <p:spPr bwMode="auto">
          <a:xfrm>
            <a:off x="4954859" y="5131594"/>
            <a:ext cx="627459" cy="557213"/>
          </a:xfrm>
          <a:custGeom>
            <a:avLst/>
            <a:gdLst>
              <a:gd name="T0" fmla="*/ 2147483647 w 473"/>
              <a:gd name="T1" fmla="*/ 2147483647 h 438"/>
              <a:gd name="T2" fmla="*/ 2147483647 w 473"/>
              <a:gd name="T3" fmla="*/ 2147483647 h 438"/>
              <a:gd name="T4" fmla="*/ 2147483647 w 473"/>
              <a:gd name="T5" fmla="*/ 2147483647 h 438"/>
              <a:gd name="T6" fmla="*/ 0 w 473"/>
              <a:gd name="T7" fmla="*/ 0 h 438"/>
              <a:gd name="T8" fmla="*/ 0 w 473"/>
              <a:gd name="T9" fmla="*/ 2147483647 h 438"/>
              <a:gd name="T10" fmla="*/ 2147483647 w 473"/>
              <a:gd name="T11" fmla="*/ 2147483647 h 438"/>
              <a:gd name="T12" fmla="*/ 2147483647 w 473"/>
              <a:gd name="T13" fmla="*/ 2147483647 h 438"/>
              <a:gd name="T14" fmla="*/ 2147483647 w 473"/>
              <a:gd name="T15" fmla="*/ 2147483647 h 438"/>
              <a:gd name="T16" fmla="*/ 2147483647 w 473"/>
              <a:gd name="T17" fmla="*/ 2147483647 h 438"/>
              <a:gd name="T18" fmla="*/ 2147483647 w 473"/>
              <a:gd name="T19" fmla="*/ 2147483647 h 438"/>
              <a:gd name="T20" fmla="*/ 2147483647 w 473"/>
              <a:gd name="T21" fmla="*/ 2147483647 h 438"/>
              <a:gd name="T22" fmla="*/ 2147483647 w 473"/>
              <a:gd name="T23" fmla="*/ 2147483647 h 438"/>
              <a:gd name="T24" fmla="*/ 2147483647 w 473"/>
              <a:gd name="T25" fmla="*/ 2147483647 h 438"/>
              <a:gd name="T26" fmla="*/ 2147483647 w 473"/>
              <a:gd name="T27" fmla="*/ 2147483647 h 438"/>
              <a:gd name="T28" fmla="*/ 2147483647 w 473"/>
              <a:gd name="T29" fmla="*/ 2147483647 h 438"/>
              <a:gd name="T30" fmla="*/ 2147483647 w 473"/>
              <a:gd name="T31" fmla="*/ 2147483647 h 438"/>
              <a:gd name="T32" fmla="*/ 2147483647 w 473"/>
              <a:gd name="T33" fmla="*/ 2147483647 h 438"/>
              <a:gd name="T34" fmla="*/ 2147483647 w 473"/>
              <a:gd name="T35" fmla="*/ 2147483647 h 438"/>
              <a:gd name="T36" fmla="*/ 2147483647 w 473"/>
              <a:gd name="T37" fmla="*/ 2147483647 h 438"/>
              <a:gd name="T38" fmla="*/ 2147483647 w 473"/>
              <a:gd name="T39" fmla="*/ 2147483647 h 438"/>
              <a:gd name="T40" fmla="*/ 2147483647 w 473"/>
              <a:gd name="T41" fmla="*/ 2147483647 h 438"/>
              <a:gd name="T42" fmla="*/ 2147483647 w 473"/>
              <a:gd name="T43" fmla="*/ 2147483647 h 438"/>
              <a:gd name="T44" fmla="*/ 2147483647 w 473"/>
              <a:gd name="T45" fmla="*/ 2147483647 h 438"/>
              <a:gd name="T46" fmla="*/ 2147483647 w 473"/>
              <a:gd name="T47" fmla="*/ 2147483647 h 438"/>
              <a:gd name="T48" fmla="*/ 2147483647 w 473"/>
              <a:gd name="T49" fmla="*/ 2147483647 h 438"/>
              <a:gd name="T50" fmla="*/ 2147483647 w 473"/>
              <a:gd name="T51" fmla="*/ 2147483647 h 438"/>
              <a:gd name="T52" fmla="*/ 2147483647 w 473"/>
              <a:gd name="T53" fmla="*/ 2147483647 h 438"/>
              <a:gd name="T54" fmla="*/ 2147483647 w 473"/>
              <a:gd name="T55" fmla="*/ 2147483647 h 438"/>
              <a:gd name="T56" fmla="*/ 2147483647 w 473"/>
              <a:gd name="T57" fmla="*/ 2147483647 h 438"/>
              <a:gd name="T58" fmla="*/ 2147483647 w 473"/>
              <a:gd name="T59" fmla="*/ 2147483647 h 438"/>
              <a:gd name="T60" fmla="*/ 2147483647 w 473"/>
              <a:gd name="T61" fmla="*/ 2147483647 h 438"/>
              <a:gd name="T62" fmla="*/ 2147483647 w 473"/>
              <a:gd name="T63" fmla="*/ 2147483647 h 4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3" h="438">
                <a:moveTo>
                  <a:pt x="360" y="54"/>
                </a:moveTo>
                <a:lnTo>
                  <a:pt x="62" y="50"/>
                </a:lnTo>
                <a:lnTo>
                  <a:pt x="46" y="12"/>
                </a:lnTo>
                <a:lnTo>
                  <a:pt x="0" y="0"/>
                </a:lnTo>
                <a:lnTo>
                  <a:pt x="0" y="403"/>
                </a:lnTo>
                <a:lnTo>
                  <a:pt x="7" y="392"/>
                </a:lnTo>
                <a:lnTo>
                  <a:pt x="7" y="380"/>
                </a:lnTo>
                <a:lnTo>
                  <a:pt x="54" y="396"/>
                </a:lnTo>
                <a:lnTo>
                  <a:pt x="81" y="396"/>
                </a:lnTo>
                <a:lnTo>
                  <a:pt x="104" y="384"/>
                </a:lnTo>
                <a:lnTo>
                  <a:pt x="128" y="334"/>
                </a:lnTo>
                <a:lnTo>
                  <a:pt x="135" y="334"/>
                </a:lnTo>
                <a:lnTo>
                  <a:pt x="155" y="326"/>
                </a:lnTo>
                <a:lnTo>
                  <a:pt x="201" y="275"/>
                </a:lnTo>
                <a:lnTo>
                  <a:pt x="228" y="283"/>
                </a:lnTo>
                <a:lnTo>
                  <a:pt x="252" y="264"/>
                </a:lnTo>
                <a:lnTo>
                  <a:pt x="275" y="248"/>
                </a:lnTo>
                <a:lnTo>
                  <a:pt x="302" y="244"/>
                </a:lnTo>
                <a:lnTo>
                  <a:pt x="310" y="260"/>
                </a:lnTo>
                <a:lnTo>
                  <a:pt x="298" y="322"/>
                </a:lnTo>
                <a:lnTo>
                  <a:pt x="322" y="353"/>
                </a:lnTo>
                <a:lnTo>
                  <a:pt x="322" y="407"/>
                </a:lnTo>
                <a:lnTo>
                  <a:pt x="349" y="438"/>
                </a:lnTo>
                <a:lnTo>
                  <a:pt x="407" y="400"/>
                </a:lnTo>
                <a:lnTo>
                  <a:pt x="387" y="322"/>
                </a:lnTo>
                <a:lnTo>
                  <a:pt x="442" y="322"/>
                </a:lnTo>
                <a:lnTo>
                  <a:pt x="442" y="241"/>
                </a:lnTo>
                <a:lnTo>
                  <a:pt x="473" y="241"/>
                </a:lnTo>
                <a:lnTo>
                  <a:pt x="473" y="151"/>
                </a:lnTo>
                <a:lnTo>
                  <a:pt x="391" y="147"/>
                </a:lnTo>
                <a:lnTo>
                  <a:pt x="391" y="58"/>
                </a:lnTo>
                <a:lnTo>
                  <a:pt x="360" y="54"/>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3" name="Freeform 92"/>
          <p:cNvSpPr>
            <a:spLocks/>
          </p:cNvSpPr>
          <p:nvPr/>
        </p:nvSpPr>
        <p:spPr bwMode="auto">
          <a:xfrm>
            <a:off x="5432300" y="4874419"/>
            <a:ext cx="371475" cy="453629"/>
          </a:xfrm>
          <a:custGeom>
            <a:avLst/>
            <a:gdLst>
              <a:gd name="T0" fmla="*/ 2147483647 w 280"/>
              <a:gd name="T1" fmla="*/ 2147483647 h 357"/>
              <a:gd name="T2" fmla="*/ 0 w 280"/>
              <a:gd name="T3" fmla="*/ 2147483647 h 357"/>
              <a:gd name="T4" fmla="*/ 2147483647 w 280"/>
              <a:gd name="T5" fmla="*/ 2147483647 h 357"/>
              <a:gd name="T6" fmla="*/ 2147483647 w 280"/>
              <a:gd name="T7" fmla="*/ 2147483647 h 357"/>
              <a:gd name="T8" fmla="*/ 2147483647 w 280"/>
              <a:gd name="T9" fmla="*/ 2147483647 h 357"/>
              <a:gd name="T10" fmla="*/ 2147483647 w 280"/>
              <a:gd name="T11" fmla="*/ 2147483647 h 357"/>
              <a:gd name="T12" fmla="*/ 2147483647 w 280"/>
              <a:gd name="T13" fmla="*/ 2147483647 h 357"/>
              <a:gd name="T14" fmla="*/ 2147483647 w 280"/>
              <a:gd name="T15" fmla="*/ 2147483647 h 357"/>
              <a:gd name="T16" fmla="*/ 2147483647 w 280"/>
              <a:gd name="T17" fmla="*/ 2147483647 h 357"/>
              <a:gd name="T18" fmla="*/ 2147483647 w 280"/>
              <a:gd name="T19" fmla="*/ 2147483647 h 357"/>
              <a:gd name="T20" fmla="*/ 2147483647 w 280"/>
              <a:gd name="T21" fmla="*/ 2147483647 h 357"/>
              <a:gd name="T22" fmla="*/ 2147483647 w 280"/>
              <a:gd name="T23" fmla="*/ 2147483647 h 357"/>
              <a:gd name="T24" fmla="*/ 2147483647 w 280"/>
              <a:gd name="T25" fmla="*/ 2147483647 h 357"/>
              <a:gd name="T26" fmla="*/ 2147483647 w 280"/>
              <a:gd name="T27" fmla="*/ 2147483647 h 357"/>
              <a:gd name="T28" fmla="*/ 2147483647 w 280"/>
              <a:gd name="T29" fmla="*/ 2147483647 h 357"/>
              <a:gd name="T30" fmla="*/ 2147483647 w 280"/>
              <a:gd name="T31" fmla="*/ 0 h 357"/>
              <a:gd name="T32" fmla="*/ 2147483647 w 280"/>
              <a:gd name="T33" fmla="*/ 2147483647 h 357"/>
              <a:gd name="T34" fmla="*/ 2147483647 w 280"/>
              <a:gd name="T35" fmla="*/ 2147483647 h 3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0" h="357">
                <a:moveTo>
                  <a:pt x="8" y="39"/>
                </a:moveTo>
                <a:lnTo>
                  <a:pt x="0" y="256"/>
                </a:lnTo>
                <a:lnTo>
                  <a:pt x="31" y="260"/>
                </a:lnTo>
                <a:lnTo>
                  <a:pt x="31" y="349"/>
                </a:lnTo>
                <a:lnTo>
                  <a:pt x="113" y="353"/>
                </a:lnTo>
                <a:lnTo>
                  <a:pt x="175" y="357"/>
                </a:lnTo>
                <a:lnTo>
                  <a:pt x="183" y="353"/>
                </a:lnTo>
                <a:lnTo>
                  <a:pt x="268" y="349"/>
                </a:lnTo>
                <a:lnTo>
                  <a:pt x="272" y="167"/>
                </a:lnTo>
                <a:lnTo>
                  <a:pt x="280" y="66"/>
                </a:lnTo>
                <a:lnTo>
                  <a:pt x="210" y="62"/>
                </a:lnTo>
                <a:lnTo>
                  <a:pt x="202" y="55"/>
                </a:lnTo>
                <a:lnTo>
                  <a:pt x="202" y="24"/>
                </a:lnTo>
                <a:lnTo>
                  <a:pt x="101" y="20"/>
                </a:lnTo>
                <a:lnTo>
                  <a:pt x="101" y="4"/>
                </a:lnTo>
                <a:lnTo>
                  <a:pt x="24" y="0"/>
                </a:lnTo>
                <a:lnTo>
                  <a:pt x="20" y="39"/>
                </a:lnTo>
                <a:lnTo>
                  <a:pt x="8" y="39"/>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4" name="Freeform 93"/>
          <p:cNvSpPr>
            <a:spLocks/>
          </p:cNvSpPr>
          <p:nvPr/>
        </p:nvSpPr>
        <p:spPr bwMode="auto">
          <a:xfrm>
            <a:off x="5921648" y="4874419"/>
            <a:ext cx="591740" cy="404813"/>
          </a:xfrm>
          <a:custGeom>
            <a:avLst/>
            <a:gdLst>
              <a:gd name="T0" fmla="*/ 2147483647 w 446"/>
              <a:gd name="T1" fmla="*/ 2147483647 h 318"/>
              <a:gd name="T2" fmla="*/ 2147483647 w 446"/>
              <a:gd name="T3" fmla="*/ 2147483647 h 318"/>
              <a:gd name="T4" fmla="*/ 2147483647 w 446"/>
              <a:gd name="T5" fmla="*/ 2147483647 h 318"/>
              <a:gd name="T6" fmla="*/ 2147483647 w 446"/>
              <a:gd name="T7" fmla="*/ 2147483647 h 318"/>
              <a:gd name="T8" fmla="*/ 2147483647 w 446"/>
              <a:gd name="T9" fmla="*/ 2147483647 h 318"/>
              <a:gd name="T10" fmla="*/ 2147483647 w 446"/>
              <a:gd name="T11" fmla="*/ 2147483647 h 318"/>
              <a:gd name="T12" fmla="*/ 2147483647 w 446"/>
              <a:gd name="T13" fmla="*/ 2147483647 h 318"/>
              <a:gd name="T14" fmla="*/ 2147483647 w 446"/>
              <a:gd name="T15" fmla="*/ 2147483647 h 318"/>
              <a:gd name="T16" fmla="*/ 2147483647 w 446"/>
              <a:gd name="T17" fmla="*/ 2147483647 h 318"/>
              <a:gd name="T18" fmla="*/ 2147483647 w 446"/>
              <a:gd name="T19" fmla="*/ 2147483647 h 318"/>
              <a:gd name="T20" fmla="*/ 2147483647 w 446"/>
              <a:gd name="T21" fmla="*/ 2147483647 h 318"/>
              <a:gd name="T22" fmla="*/ 2147483647 w 446"/>
              <a:gd name="T23" fmla="*/ 2147483647 h 318"/>
              <a:gd name="T24" fmla="*/ 2147483647 w 446"/>
              <a:gd name="T25" fmla="*/ 2147483647 h 318"/>
              <a:gd name="T26" fmla="*/ 2147483647 w 446"/>
              <a:gd name="T27" fmla="*/ 2147483647 h 318"/>
              <a:gd name="T28" fmla="*/ 2147483647 w 446"/>
              <a:gd name="T29" fmla="*/ 2147483647 h 318"/>
              <a:gd name="T30" fmla="*/ 2147483647 w 446"/>
              <a:gd name="T31" fmla="*/ 2147483647 h 318"/>
              <a:gd name="T32" fmla="*/ 2147483647 w 446"/>
              <a:gd name="T33" fmla="*/ 2147483647 h 318"/>
              <a:gd name="T34" fmla="*/ 2147483647 w 446"/>
              <a:gd name="T35" fmla="*/ 2147483647 h 318"/>
              <a:gd name="T36" fmla="*/ 2147483647 w 446"/>
              <a:gd name="T37" fmla="*/ 2147483647 h 318"/>
              <a:gd name="T38" fmla="*/ 2147483647 w 446"/>
              <a:gd name="T39" fmla="*/ 2147483647 h 318"/>
              <a:gd name="T40" fmla="*/ 2147483647 w 446"/>
              <a:gd name="T41" fmla="*/ 2147483647 h 318"/>
              <a:gd name="T42" fmla="*/ 2147483647 w 446"/>
              <a:gd name="T43" fmla="*/ 2147483647 h 318"/>
              <a:gd name="T44" fmla="*/ 2147483647 w 446"/>
              <a:gd name="T45" fmla="*/ 2147483647 h 318"/>
              <a:gd name="T46" fmla="*/ 2147483647 w 446"/>
              <a:gd name="T47" fmla="*/ 2147483647 h 318"/>
              <a:gd name="T48" fmla="*/ 2147483647 w 446"/>
              <a:gd name="T49" fmla="*/ 2147483647 h 318"/>
              <a:gd name="T50" fmla="*/ 2147483647 w 446"/>
              <a:gd name="T51" fmla="*/ 2147483647 h 318"/>
              <a:gd name="T52" fmla="*/ 2147483647 w 446"/>
              <a:gd name="T53" fmla="*/ 2147483647 h 318"/>
              <a:gd name="T54" fmla="*/ 2147483647 w 446"/>
              <a:gd name="T55" fmla="*/ 2147483647 h 318"/>
              <a:gd name="T56" fmla="*/ 2147483647 w 446"/>
              <a:gd name="T57" fmla="*/ 2147483647 h 318"/>
              <a:gd name="T58" fmla="*/ 2147483647 w 446"/>
              <a:gd name="T59" fmla="*/ 0 h 318"/>
              <a:gd name="T60" fmla="*/ 0 w 446"/>
              <a:gd name="T61" fmla="*/ 0 h 318"/>
              <a:gd name="T62" fmla="*/ 2147483647 w 446"/>
              <a:gd name="T63" fmla="*/ 2147483647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6" h="318">
                <a:moveTo>
                  <a:pt x="8" y="171"/>
                </a:moveTo>
                <a:lnTo>
                  <a:pt x="8" y="190"/>
                </a:lnTo>
                <a:lnTo>
                  <a:pt x="155" y="198"/>
                </a:lnTo>
                <a:lnTo>
                  <a:pt x="155" y="214"/>
                </a:lnTo>
                <a:lnTo>
                  <a:pt x="167" y="233"/>
                </a:lnTo>
                <a:lnTo>
                  <a:pt x="182" y="225"/>
                </a:lnTo>
                <a:lnTo>
                  <a:pt x="202" y="206"/>
                </a:lnTo>
                <a:lnTo>
                  <a:pt x="229" y="167"/>
                </a:lnTo>
                <a:lnTo>
                  <a:pt x="260" y="202"/>
                </a:lnTo>
                <a:lnTo>
                  <a:pt x="291" y="198"/>
                </a:lnTo>
                <a:lnTo>
                  <a:pt x="310" y="221"/>
                </a:lnTo>
                <a:lnTo>
                  <a:pt x="326" y="252"/>
                </a:lnTo>
                <a:lnTo>
                  <a:pt x="299" y="303"/>
                </a:lnTo>
                <a:lnTo>
                  <a:pt x="322" y="318"/>
                </a:lnTo>
                <a:lnTo>
                  <a:pt x="361" y="287"/>
                </a:lnTo>
                <a:lnTo>
                  <a:pt x="357" y="268"/>
                </a:lnTo>
                <a:lnTo>
                  <a:pt x="361" y="241"/>
                </a:lnTo>
                <a:lnTo>
                  <a:pt x="384" y="233"/>
                </a:lnTo>
                <a:lnTo>
                  <a:pt x="399" y="245"/>
                </a:lnTo>
                <a:lnTo>
                  <a:pt x="423" y="268"/>
                </a:lnTo>
                <a:lnTo>
                  <a:pt x="434" y="260"/>
                </a:lnTo>
                <a:lnTo>
                  <a:pt x="419" y="221"/>
                </a:lnTo>
                <a:lnTo>
                  <a:pt x="427" y="175"/>
                </a:lnTo>
                <a:lnTo>
                  <a:pt x="380" y="117"/>
                </a:lnTo>
                <a:lnTo>
                  <a:pt x="396" y="117"/>
                </a:lnTo>
                <a:lnTo>
                  <a:pt x="407" y="113"/>
                </a:lnTo>
                <a:lnTo>
                  <a:pt x="446" y="82"/>
                </a:lnTo>
                <a:lnTo>
                  <a:pt x="446" y="74"/>
                </a:lnTo>
                <a:lnTo>
                  <a:pt x="427" y="8"/>
                </a:lnTo>
                <a:lnTo>
                  <a:pt x="15" y="0"/>
                </a:lnTo>
                <a:lnTo>
                  <a:pt x="0" y="0"/>
                </a:lnTo>
                <a:lnTo>
                  <a:pt x="8" y="171"/>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5" name="Freeform 94"/>
          <p:cNvSpPr>
            <a:spLocks/>
          </p:cNvSpPr>
          <p:nvPr/>
        </p:nvSpPr>
        <p:spPr bwMode="auto">
          <a:xfrm>
            <a:off x="5664472" y="5086351"/>
            <a:ext cx="479822" cy="569119"/>
          </a:xfrm>
          <a:custGeom>
            <a:avLst/>
            <a:gdLst>
              <a:gd name="T0" fmla="*/ 0 w 361"/>
              <a:gd name="T1" fmla="*/ 2147483647 h 446"/>
              <a:gd name="T2" fmla="*/ 0 w 361"/>
              <a:gd name="T3" fmla="*/ 2147483647 h 446"/>
              <a:gd name="T4" fmla="*/ 2147483647 w 361"/>
              <a:gd name="T5" fmla="*/ 2147483647 h 446"/>
              <a:gd name="T6" fmla="*/ 2147483647 w 361"/>
              <a:gd name="T7" fmla="*/ 2147483647 h 446"/>
              <a:gd name="T8" fmla="*/ 2147483647 w 361"/>
              <a:gd name="T9" fmla="*/ 2147483647 h 446"/>
              <a:gd name="T10" fmla="*/ 2147483647 w 361"/>
              <a:gd name="T11" fmla="*/ 2147483647 h 446"/>
              <a:gd name="T12" fmla="*/ 2147483647 w 361"/>
              <a:gd name="T13" fmla="*/ 2147483647 h 446"/>
              <a:gd name="T14" fmla="*/ 2147483647 w 361"/>
              <a:gd name="T15" fmla="*/ 2147483647 h 446"/>
              <a:gd name="T16" fmla="*/ 2147483647 w 361"/>
              <a:gd name="T17" fmla="*/ 2147483647 h 446"/>
              <a:gd name="T18" fmla="*/ 2147483647 w 361"/>
              <a:gd name="T19" fmla="*/ 2147483647 h 446"/>
              <a:gd name="T20" fmla="*/ 2147483647 w 361"/>
              <a:gd name="T21" fmla="*/ 2147483647 h 446"/>
              <a:gd name="T22" fmla="*/ 2147483647 w 361"/>
              <a:gd name="T23" fmla="*/ 2147483647 h 446"/>
              <a:gd name="T24" fmla="*/ 2147483647 w 361"/>
              <a:gd name="T25" fmla="*/ 2147483647 h 446"/>
              <a:gd name="T26" fmla="*/ 2147483647 w 361"/>
              <a:gd name="T27" fmla="*/ 2147483647 h 446"/>
              <a:gd name="T28" fmla="*/ 2147483647 w 361"/>
              <a:gd name="T29" fmla="*/ 2147483647 h 446"/>
              <a:gd name="T30" fmla="*/ 2147483647 w 361"/>
              <a:gd name="T31" fmla="*/ 2147483647 h 446"/>
              <a:gd name="T32" fmla="*/ 2147483647 w 361"/>
              <a:gd name="T33" fmla="*/ 2147483647 h 446"/>
              <a:gd name="T34" fmla="*/ 2147483647 w 361"/>
              <a:gd name="T35" fmla="*/ 2147483647 h 446"/>
              <a:gd name="T36" fmla="*/ 2147483647 w 361"/>
              <a:gd name="T37" fmla="*/ 2147483647 h 446"/>
              <a:gd name="T38" fmla="*/ 2147483647 w 361"/>
              <a:gd name="T39" fmla="*/ 2147483647 h 446"/>
              <a:gd name="T40" fmla="*/ 2147483647 w 361"/>
              <a:gd name="T41" fmla="*/ 2147483647 h 446"/>
              <a:gd name="T42" fmla="*/ 2147483647 w 361"/>
              <a:gd name="T43" fmla="*/ 2147483647 h 446"/>
              <a:gd name="T44" fmla="*/ 2147483647 w 361"/>
              <a:gd name="T45" fmla="*/ 2147483647 h 446"/>
              <a:gd name="T46" fmla="*/ 2147483647 w 361"/>
              <a:gd name="T47" fmla="*/ 2147483647 h 446"/>
              <a:gd name="T48" fmla="*/ 2147483647 w 361"/>
              <a:gd name="T49" fmla="*/ 0 h 446"/>
              <a:gd name="T50" fmla="*/ 2147483647 w 361"/>
              <a:gd name="T51" fmla="*/ 2147483647 h 446"/>
              <a:gd name="T52" fmla="*/ 2147483647 w 361"/>
              <a:gd name="T53" fmla="*/ 2147483647 h 446"/>
              <a:gd name="T54" fmla="*/ 0 w 361"/>
              <a:gd name="T55" fmla="*/ 2147483647 h 4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61" h="446">
                <a:moveTo>
                  <a:pt x="0" y="190"/>
                </a:moveTo>
                <a:lnTo>
                  <a:pt x="0" y="252"/>
                </a:lnTo>
                <a:lnTo>
                  <a:pt x="66" y="252"/>
                </a:lnTo>
                <a:lnTo>
                  <a:pt x="66" y="295"/>
                </a:lnTo>
                <a:lnTo>
                  <a:pt x="81" y="295"/>
                </a:lnTo>
                <a:lnTo>
                  <a:pt x="81" y="349"/>
                </a:lnTo>
                <a:lnTo>
                  <a:pt x="174" y="349"/>
                </a:lnTo>
                <a:lnTo>
                  <a:pt x="174" y="446"/>
                </a:lnTo>
                <a:lnTo>
                  <a:pt x="225" y="446"/>
                </a:lnTo>
                <a:lnTo>
                  <a:pt x="225" y="438"/>
                </a:lnTo>
                <a:lnTo>
                  <a:pt x="310" y="438"/>
                </a:lnTo>
                <a:lnTo>
                  <a:pt x="310" y="372"/>
                </a:lnTo>
                <a:lnTo>
                  <a:pt x="299" y="361"/>
                </a:lnTo>
                <a:lnTo>
                  <a:pt x="299" y="299"/>
                </a:lnTo>
                <a:lnTo>
                  <a:pt x="283" y="287"/>
                </a:lnTo>
                <a:lnTo>
                  <a:pt x="264" y="241"/>
                </a:lnTo>
                <a:lnTo>
                  <a:pt x="326" y="202"/>
                </a:lnTo>
                <a:lnTo>
                  <a:pt x="341" y="194"/>
                </a:lnTo>
                <a:lnTo>
                  <a:pt x="337" y="140"/>
                </a:lnTo>
                <a:lnTo>
                  <a:pt x="361" y="66"/>
                </a:lnTo>
                <a:lnTo>
                  <a:pt x="349" y="47"/>
                </a:lnTo>
                <a:lnTo>
                  <a:pt x="349" y="31"/>
                </a:lnTo>
                <a:lnTo>
                  <a:pt x="202" y="23"/>
                </a:lnTo>
                <a:lnTo>
                  <a:pt x="202" y="4"/>
                </a:lnTo>
                <a:lnTo>
                  <a:pt x="97" y="0"/>
                </a:lnTo>
                <a:lnTo>
                  <a:pt x="93" y="182"/>
                </a:lnTo>
                <a:lnTo>
                  <a:pt x="8" y="186"/>
                </a:lnTo>
                <a:lnTo>
                  <a:pt x="0" y="190"/>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96" name="Text Box 96"/>
          <p:cNvSpPr txBox="1">
            <a:spLocks noChangeArrowheads="1"/>
          </p:cNvSpPr>
          <p:nvPr/>
        </p:nvSpPr>
        <p:spPr bwMode="auto">
          <a:xfrm>
            <a:off x="4822699" y="2114552"/>
            <a:ext cx="508397" cy="145258"/>
          </a:xfrm>
          <a:prstGeom prst="rect">
            <a:avLst/>
          </a:prstGeom>
          <a:noFill/>
          <a:ln>
            <a:noFill/>
          </a:ln>
          <a:effec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Sandusky</a:t>
            </a:r>
          </a:p>
        </p:txBody>
      </p:sp>
      <p:sp>
        <p:nvSpPr>
          <p:cNvPr id="97" name="Text Box 97"/>
          <p:cNvSpPr txBox="1">
            <a:spLocks noChangeArrowheads="1"/>
          </p:cNvSpPr>
          <p:nvPr/>
        </p:nvSpPr>
        <p:spPr bwMode="auto">
          <a:xfrm>
            <a:off x="5494213" y="211574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endParaRPr lang="en-US" altLang="en-US" sz="600" baseline="0">
              <a:solidFill>
                <a:srgbClr val="FFFFFF"/>
              </a:solidFill>
            </a:endParaRPr>
          </a:p>
          <a:p>
            <a:pPr>
              <a:defRPr/>
            </a:pPr>
            <a:endParaRPr lang="en-US" altLang="en-US" sz="600" baseline="0">
              <a:solidFill>
                <a:srgbClr val="FFFFFF"/>
              </a:solidFill>
            </a:endParaRPr>
          </a:p>
        </p:txBody>
      </p:sp>
      <p:sp>
        <p:nvSpPr>
          <p:cNvPr id="98" name="Text Box 98"/>
          <p:cNvSpPr txBox="1">
            <a:spLocks noChangeArrowheads="1"/>
          </p:cNvSpPr>
          <p:nvPr/>
        </p:nvSpPr>
        <p:spPr bwMode="auto">
          <a:xfrm>
            <a:off x="5435873" y="2114551"/>
            <a:ext cx="2968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Erie</a:t>
            </a:r>
          </a:p>
        </p:txBody>
      </p:sp>
      <p:sp>
        <p:nvSpPr>
          <p:cNvPr id="99" name="Text Box 99"/>
          <p:cNvSpPr txBox="1">
            <a:spLocks noChangeArrowheads="1"/>
          </p:cNvSpPr>
          <p:nvPr/>
        </p:nvSpPr>
        <p:spPr bwMode="auto">
          <a:xfrm>
            <a:off x="5385866" y="2353866"/>
            <a:ext cx="4845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Huron</a:t>
            </a:r>
          </a:p>
        </p:txBody>
      </p:sp>
      <p:sp>
        <p:nvSpPr>
          <p:cNvPr id="100" name="Text Box 100"/>
          <p:cNvSpPr txBox="1">
            <a:spLocks noChangeArrowheads="1"/>
          </p:cNvSpPr>
          <p:nvPr/>
        </p:nvSpPr>
        <p:spPr bwMode="auto">
          <a:xfrm>
            <a:off x="5851400" y="2114551"/>
            <a:ext cx="36099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Lorain</a:t>
            </a:r>
          </a:p>
        </p:txBody>
      </p:sp>
      <p:sp>
        <p:nvSpPr>
          <p:cNvPr id="101" name="Text Box 101"/>
          <p:cNvSpPr txBox="1">
            <a:spLocks noChangeArrowheads="1"/>
          </p:cNvSpPr>
          <p:nvPr/>
        </p:nvSpPr>
        <p:spPr bwMode="auto">
          <a:xfrm>
            <a:off x="6213350" y="1984772"/>
            <a:ext cx="47320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Cuyahoga</a:t>
            </a:r>
          </a:p>
        </p:txBody>
      </p:sp>
      <p:sp>
        <p:nvSpPr>
          <p:cNvPr id="102" name="Text Box 102"/>
          <p:cNvSpPr txBox="1">
            <a:spLocks noChangeArrowheads="1"/>
          </p:cNvSpPr>
          <p:nvPr/>
        </p:nvSpPr>
        <p:spPr bwMode="auto">
          <a:xfrm>
            <a:off x="6085953" y="2400301"/>
            <a:ext cx="39305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Medina</a:t>
            </a:r>
          </a:p>
        </p:txBody>
      </p:sp>
      <p:sp>
        <p:nvSpPr>
          <p:cNvPr id="103" name="Text Box 103"/>
          <p:cNvSpPr txBox="1">
            <a:spLocks noChangeArrowheads="1"/>
          </p:cNvSpPr>
          <p:nvPr/>
        </p:nvSpPr>
        <p:spPr bwMode="auto">
          <a:xfrm>
            <a:off x="6085953" y="2718197"/>
            <a:ext cx="3818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Wayne</a:t>
            </a:r>
          </a:p>
        </p:txBody>
      </p:sp>
      <p:sp>
        <p:nvSpPr>
          <p:cNvPr id="104" name="Text Box 104"/>
          <p:cNvSpPr txBox="1">
            <a:spLocks noChangeArrowheads="1"/>
          </p:cNvSpPr>
          <p:nvPr/>
        </p:nvSpPr>
        <p:spPr bwMode="auto">
          <a:xfrm>
            <a:off x="6730082" y="1621632"/>
            <a:ext cx="355997" cy="14894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Lake</a:t>
            </a:r>
          </a:p>
        </p:txBody>
      </p:sp>
      <p:sp>
        <p:nvSpPr>
          <p:cNvPr id="105" name="Text Box 105"/>
          <p:cNvSpPr txBox="1">
            <a:spLocks noChangeArrowheads="1"/>
          </p:cNvSpPr>
          <p:nvPr/>
        </p:nvSpPr>
        <p:spPr bwMode="auto">
          <a:xfrm>
            <a:off x="7118224" y="1608535"/>
            <a:ext cx="46679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Ashtabula</a:t>
            </a:r>
          </a:p>
        </p:txBody>
      </p:sp>
      <p:sp>
        <p:nvSpPr>
          <p:cNvPr id="106" name="Text Box 106"/>
          <p:cNvSpPr txBox="1">
            <a:spLocks noChangeArrowheads="1"/>
          </p:cNvSpPr>
          <p:nvPr/>
        </p:nvSpPr>
        <p:spPr bwMode="auto">
          <a:xfrm>
            <a:off x="6721747" y="1891903"/>
            <a:ext cx="41069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Geauga</a:t>
            </a:r>
          </a:p>
        </p:txBody>
      </p:sp>
      <p:sp>
        <p:nvSpPr>
          <p:cNvPr id="107" name="Text Box 107"/>
          <p:cNvSpPr txBox="1">
            <a:spLocks noChangeArrowheads="1"/>
          </p:cNvSpPr>
          <p:nvPr/>
        </p:nvSpPr>
        <p:spPr bwMode="auto">
          <a:xfrm>
            <a:off x="7165848" y="2057401"/>
            <a:ext cx="467915" cy="16073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Trumbull</a:t>
            </a:r>
          </a:p>
        </p:txBody>
      </p:sp>
      <p:sp>
        <p:nvSpPr>
          <p:cNvPr id="108" name="Text Box 108"/>
          <p:cNvSpPr txBox="1">
            <a:spLocks noChangeArrowheads="1"/>
          </p:cNvSpPr>
          <p:nvPr/>
        </p:nvSpPr>
        <p:spPr bwMode="auto">
          <a:xfrm>
            <a:off x="6771753" y="2291953"/>
            <a:ext cx="40588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Portage</a:t>
            </a:r>
          </a:p>
        </p:txBody>
      </p:sp>
      <p:sp>
        <p:nvSpPr>
          <p:cNvPr id="109" name="Text Box 109"/>
          <p:cNvSpPr txBox="1">
            <a:spLocks noChangeArrowheads="1"/>
          </p:cNvSpPr>
          <p:nvPr/>
        </p:nvSpPr>
        <p:spPr bwMode="auto">
          <a:xfrm>
            <a:off x="6426472" y="2338388"/>
            <a:ext cx="3994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Summit</a:t>
            </a:r>
          </a:p>
        </p:txBody>
      </p:sp>
      <p:sp>
        <p:nvSpPr>
          <p:cNvPr id="110" name="Text Box 110"/>
          <p:cNvSpPr txBox="1">
            <a:spLocks noChangeArrowheads="1"/>
          </p:cNvSpPr>
          <p:nvPr/>
        </p:nvSpPr>
        <p:spPr bwMode="auto">
          <a:xfrm>
            <a:off x="6631260" y="2761060"/>
            <a:ext cx="33214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Stark</a:t>
            </a:r>
          </a:p>
        </p:txBody>
      </p:sp>
      <p:sp>
        <p:nvSpPr>
          <p:cNvPr id="111" name="Text Box 111"/>
          <p:cNvSpPr txBox="1">
            <a:spLocks noChangeArrowheads="1"/>
          </p:cNvSpPr>
          <p:nvPr/>
        </p:nvSpPr>
        <p:spPr bwMode="auto">
          <a:xfrm>
            <a:off x="7165849" y="2457452"/>
            <a:ext cx="467914" cy="11906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Mahoning</a:t>
            </a:r>
          </a:p>
        </p:txBody>
      </p:sp>
      <p:sp>
        <p:nvSpPr>
          <p:cNvPr id="112" name="Text Box 112"/>
          <p:cNvSpPr txBox="1">
            <a:spLocks noChangeArrowheads="1"/>
          </p:cNvSpPr>
          <p:nvPr/>
        </p:nvSpPr>
        <p:spPr bwMode="auto">
          <a:xfrm>
            <a:off x="7103937" y="2753916"/>
            <a:ext cx="5229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Columbiana</a:t>
            </a:r>
          </a:p>
        </p:txBody>
      </p:sp>
      <p:sp>
        <p:nvSpPr>
          <p:cNvPr id="113" name="Text Box 113"/>
          <p:cNvSpPr txBox="1">
            <a:spLocks noChangeArrowheads="1"/>
          </p:cNvSpPr>
          <p:nvPr/>
        </p:nvSpPr>
        <p:spPr bwMode="auto">
          <a:xfrm>
            <a:off x="6900341" y="3030141"/>
            <a:ext cx="37061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Carroll</a:t>
            </a:r>
          </a:p>
        </p:txBody>
      </p:sp>
      <p:sp>
        <p:nvSpPr>
          <p:cNvPr id="114" name="Text Box 114"/>
          <p:cNvSpPr txBox="1">
            <a:spLocks noChangeArrowheads="1"/>
          </p:cNvSpPr>
          <p:nvPr/>
        </p:nvSpPr>
        <p:spPr bwMode="auto">
          <a:xfrm>
            <a:off x="6448178" y="3196828"/>
            <a:ext cx="52610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Tuscarawas</a:t>
            </a:r>
          </a:p>
        </p:txBody>
      </p:sp>
      <p:sp>
        <p:nvSpPr>
          <p:cNvPr id="115" name="Text Box 115"/>
          <p:cNvSpPr txBox="1">
            <a:spLocks noChangeArrowheads="1"/>
          </p:cNvSpPr>
          <p:nvPr/>
        </p:nvSpPr>
        <p:spPr bwMode="auto">
          <a:xfrm>
            <a:off x="5703762" y="2628901"/>
            <a:ext cx="48696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Ashland</a:t>
            </a:r>
          </a:p>
        </p:txBody>
      </p:sp>
      <p:sp>
        <p:nvSpPr>
          <p:cNvPr id="116" name="Text Box 116"/>
          <p:cNvSpPr txBox="1">
            <a:spLocks noChangeArrowheads="1"/>
          </p:cNvSpPr>
          <p:nvPr/>
        </p:nvSpPr>
        <p:spPr bwMode="auto">
          <a:xfrm>
            <a:off x="5427537" y="2800351"/>
            <a:ext cx="43152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Richland</a:t>
            </a:r>
          </a:p>
        </p:txBody>
      </p:sp>
      <p:sp>
        <p:nvSpPr>
          <p:cNvPr id="117" name="Text Box 117"/>
          <p:cNvSpPr txBox="1">
            <a:spLocks noChangeArrowheads="1"/>
          </p:cNvSpPr>
          <p:nvPr/>
        </p:nvSpPr>
        <p:spPr bwMode="auto">
          <a:xfrm>
            <a:off x="5051300" y="2743201"/>
            <a:ext cx="43954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Crawford</a:t>
            </a:r>
          </a:p>
        </p:txBody>
      </p:sp>
      <p:sp>
        <p:nvSpPr>
          <p:cNvPr id="118" name="Text Box 118"/>
          <p:cNvSpPr txBox="1">
            <a:spLocks noChangeArrowheads="1"/>
          </p:cNvSpPr>
          <p:nvPr/>
        </p:nvSpPr>
        <p:spPr bwMode="auto">
          <a:xfrm>
            <a:off x="5229894" y="3132535"/>
            <a:ext cx="394660" cy="184666"/>
          </a:xfrm>
          <a:prstGeom prst="rect">
            <a:avLst/>
          </a:prstGeom>
          <a:noFill/>
          <a:ln>
            <a:noFill/>
          </a:ln>
          <a:effec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Morrow</a:t>
            </a:r>
          </a:p>
        </p:txBody>
      </p:sp>
      <p:sp>
        <p:nvSpPr>
          <p:cNvPr id="119" name="Text Box 120"/>
          <p:cNvSpPr txBox="1">
            <a:spLocks noChangeArrowheads="1"/>
          </p:cNvSpPr>
          <p:nvPr/>
        </p:nvSpPr>
        <p:spPr bwMode="auto">
          <a:xfrm>
            <a:off x="3414191" y="1863328"/>
            <a:ext cx="42191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Williams</a:t>
            </a:r>
          </a:p>
        </p:txBody>
      </p:sp>
      <p:sp>
        <p:nvSpPr>
          <p:cNvPr id="120" name="Text Box 121"/>
          <p:cNvSpPr txBox="1">
            <a:spLocks noChangeArrowheads="1"/>
          </p:cNvSpPr>
          <p:nvPr/>
        </p:nvSpPr>
        <p:spPr bwMode="auto">
          <a:xfrm>
            <a:off x="3451100" y="2135981"/>
            <a:ext cx="514350" cy="1143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Defiance</a:t>
            </a:r>
          </a:p>
        </p:txBody>
      </p:sp>
      <p:sp>
        <p:nvSpPr>
          <p:cNvPr id="121" name="Text Box 122"/>
          <p:cNvSpPr txBox="1">
            <a:spLocks noChangeArrowheads="1"/>
          </p:cNvSpPr>
          <p:nvPr/>
        </p:nvSpPr>
        <p:spPr bwMode="auto">
          <a:xfrm>
            <a:off x="3372520" y="2400301"/>
            <a:ext cx="535781" cy="184666"/>
          </a:xfrm>
          <a:prstGeom prst="rect">
            <a:avLst/>
          </a:prstGeom>
          <a:noFill/>
          <a:ln>
            <a:noFill/>
          </a:ln>
          <a:effec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Paulding</a:t>
            </a:r>
          </a:p>
        </p:txBody>
      </p:sp>
      <p:sp>
        <p:nvSpPr>
          <p:cNvPr id="122" name="Text Box 123"/>
          <p:cNvSpPr txBox="1">
            <a:spLocks noChangeArrowheads="1"/>
          </p:cNvSpPr>
          <p:nvPr/>
        </p:nvSpPr>
        <p:spPr bwMode="auto">
          <a:xfrm>
            <a:off x="3348706" y="2751535"/>
            <a:ext cx="44755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Van</a:t>
            </a:r>
            <a:r>
              <a:rPr lang="en-US" altLang="en-US" sz="600" baseline="0">
                <a:solidFill>
                  <a:srgbClr val="FFFFFF"/>
                </a:solidFill>
              </a:rPr>
              <a:t> </a:t>
            </a:r>
            <a:r>
              <a:rPr lang="en-US" altLang="en-US" sz="600" baseline="0">
                <a:solidFill>
                  <a:srgbClr val="000000"/>
                </a:solidFill>
              </a:rPr>
              <a:t>Wert</a:t>
            </a:r>
          </a:p>
        </p:txBody>
      </p:sp>
      <p:sp>
        <p:nvSpPr>
          <p:cNvPr id="123" name="Text Box 124"/>
          <p:cNvSpPr txBox="1">
            <a:spLocks noChangeArrowheads="1"/>
          </p:cNvSpPr>
          <p:nvPr/>
        </p:nvSpPr>
        <p:spPr bwMode="auto">
          <a:xfrm>
            <a:off x="3395141" y="3145632"/>
            <a:ext cx="3818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Mercer</a:t>
            </a:r>
          </a:p>
        </p:txBody>
      </p:sp>
      <p:sp>
        <p:nvSpPr>
          <p:cNvPr id="124" name="Text Box 125"/>
          <p:cNvSpPr txBox="1">
            <a:spLocks noChangeArrowheads="1"/>
          </p:cNvSpPr>
          <p:nvPr/>
        </p:nvSpPr>
        <p:spPr bwMode="auto">
          <a:xfrm>
            <a:off x="3392759" y="3650457"/>
            <a:ext cx="35298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Darke</a:t>
            </a:r>
          </a:p>
        </p:txBody>
      </p:sp>
      <p:sp>
        <p:nvSpPr>
          <p:cNvPr id="125" name="Text Box 126"/>
          <p:cNvSpPr txBox="1">
            <a:spLocks noChangeArrowheads="1"/>
          </p:cNvSpPr>
          <p:nvPr/>
        </p:nvSpPr>
        <p:spPr bwMode="auto">
          <a:xfrm>
            <a:off x="3393950" y="4114801"/>
            <a:ext cx="36740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Preble</a:t>
            </a:r>
          </a:p>
        </p:txBody>
      </p:sp>
      <p:sp>
        <p:nvSpPr>
          <p:cNvPr id="126" name="Text Box 127"/>
          <p:cNvSpPr txBox="1">
            <a:spLocks noChangeArrowheads="1"/>
          </p:cNvSpPr>
          <p:nvPr/>
        </p:nvSpPr>
        <p:spPr bwMode="auto">
          <a:xfrm>
            <a:off x="3418954" y="4525566"/>
            <a:ext cx="3497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Butler</a:t>
            </a:r>
          </a:p>
        </p:txBody>
      </p:sp>
      <p:sp>
        <p:nvSpPr>
          <p:cNvPr id="127" name="Text Box 128"/>
          <p:cNvSpPr txBox="1">
            <a:spLocks noChangeArrowheads="1"/>
          </p:cNvSpPr>
          <p:nvPr/>
        </p:nvSpPr>
        <p:spPr bwMode="auto">
          <a:xfrm>
            <a:off x="3414192" y="4800601"/>
            <a:ext cx="52149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Hamilton</a:t>
            </a:r>
          </a:p>
        </p:txBody>
      </p:sp>
      <p:sp>
        <p:nvSpPr>
          <p:cNvPr id="128" name="Text Box 129"/>
          <p:cNvSpPr txBox="1">
            <a:spLocks noChangeArrowheads="1"/>
          </p:cNvSpPr>
          <p:nvPr/>
        </p:nvSpPr>
        <p:spPr bwMode="auto">
          <a:xfrm>
            <a:off x="3922588" y="1808560"/>
            <a:ext cx="36099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Fulton</a:t>
            </a:r>
          </a:p>
        </p:txBody>
      </p:sp>
      <p:sp>
        <p:nvSpPr>
          <p:cNvPr id="129" name="Text Box 130"/>
          <p:cNvSpPr txBox="1">
            <a:spLocks noChangeArrowheads="1"/>
          </p:cNvSpPr>
          <p:nvPr/>
        </p:nvSpPr>
        <p:spPr bwMode="auto">
          <a:xfrm>
            <a:off x="3957115" y="2169319"/>
            <a:ext cx="35298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Henry</a:t>
            </a:r>
          </a:p>
        </p:txBody>
      </p:sp>
      <p:sp>
        <p:nvSpPr>
          <p:cNvPr id="130" name="Text Box 131"/>
          <p:cNvSpPr txBox="1">
            <a:spLocks noChangeArrowheads="1"/>
          </p:cNvSpPr>
          <p:nvPr/>
        </p:nvSpPr>
        <p:spPr bwMode="auto">
          <a:xfrm>
            <a:off x="3911872" y="2534841"/>
            <a:ext cx="40267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Putnam</a:t>
            </a:r>
          </a:p>
        </p:txBody>
      </p:sp>
      <p:sp>
        <p:nvSpPr>
          <p:cNvPr id="131" name="Text Box 132"/>
          <p:cNvSpPr txBox="1">
            <a:spLocks noChangeArrowheads="1"/>
          </p:cNvSpPr>
          <p:nvPr/>
        </p:nvSpPr>
        <p:spPr bwMode="auto">
          <a:xfrm>
            <a:off x="3908299" y="2868216"/>
            <a:ext cx="32573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Allen</a:t>
            </a:r>
          </a:p>
        </p:txBody>
      </p:sp>
      <p:sp>
        <p:nvSpPr>
          <p:cNvPr id="132" name="Text Box 133"/>
          <p:cNvSpPr txBox="1">
            <a:spLocks noChangeArrowheads="1"/>
          </p:cNvSpPr>
          <p:nvPr/>
        </p:nvSpPr>
        <p:spPr bwMode="auto">
          <a:xfrm>
            <a:off x="3736850" y="3136106"/>
            <a:ext cx="456010" cy="457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Auglaize</a:t>
            </a:r>
          </a:p>
        </p:txBody>
      </p:sp>
      <p:sp>
        <p:nvSpPr>
          <p:cNvPr id="133" name="Text Box 134"/>
          <p:cNvSpPr txBox="1">
            <a:spLocks noChangeArrowheads="1"/>
          </p:cNvSpPr>
          <p:nvPr/>
        </p:nvSpPr>
        <p:spPr bwMode="auto">
          <a:xfrm>
            <a:off x="3811861" y="3439716"/>
            <a:ext cx="4393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Shelby</a:t>
            </a:r>
          </a:p>
        </p:txBody>
      </p:sp>
      <p:sp>
        <p:nvSpPr>
          <p:cNvPr id="134" name="Text Box 135"/>
          <p:cNvSpPr txBox="1">
            <a:spLocks noChangeArrowheads="1"/>
          </p:cNvSpPr>
          <p:nvPr/>
        </p:nvSpPr>
        <p:spPr bwMode="auto">
          <a:xfrm>
            <a:off x="3791618" y="3756422"/>
            <a:ext cx="3545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Miami</a:t>
            </a:r>
          </a:p>
        </p:txBody>
      </p:sp>
      <p:sp>
        <p:nvSpPr>
          <p:cNvPr id="135" name="Text Box 136"/>
          <p:cNvSpPr txBox="1">
            <a:spLocks noChangeArrowheads="1"/>
          </p:cNvSpPr>
          <p:nvPr/>
        </p:nvSpPr>
        <p:spPr bwMode="auto">
          <a:xfrm>
            <a:off x="3660651" y="4139803"/>
            <a:ext cx="53732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Montgomery</a:t>
            </a:r>
          </a:p>
        </p:txBody>
      </p:sp>
      <p:sp>
        <p:nvSpPr>
          <p:cNvPr id="136" name="Text Box 137"/>
          <p:cNvSpPr txBox="1">
            <a:spLocks noChangeArrowheads="1"/>
          </p:cNvSpPr>
          <p:nvPr/>
        </p:nvSpPr>
        <p:spPr bwMode="auto">
          <a:xfrm>
            <a:off x="3860675" y="4551760"/>
            <a:ext cx="39145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Warren</a:t>
            </a:r>
          </a:p>
        </p:txBody>
      </p:sp>
      <p:sp>
        <p:nvSpPr>
          <p:cNvPr id="137" name="Text Box 138"/>
          <p:cNvSpPr txBox="1">
            <a:spLocks noChangeArrowheads="1"/>
          </p:cNvSpPr>
          <p:nvPr/>
        </p:nvSpPr>
        <p:spPr bwMode="auto">
          <a:xfrm>
            <a:off x="3829719" y="4936332"/>
            <a:ext cx="463151" cy="170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Clermont</a:t>
            </a:r>
          </a:p>
        </p:txBody>
      </p:sp>
      <p:sp>
        <p:nvSpPr>
          <p:cNvPr id="138" name="Text Box 139"/>
          <p:cNvSpPr txBox="1">
            <a:spLocks noChangeArrowheads="1"/>
          </p:cNvSpPr>
          <p:nvPr/>
        </p:nvSpPr>
        <p:spPr bwMode="auto">
          <a:xfrm>
            <a:off x="4303588" y="1740694"/>
            <a:ext cx="3545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Lucas</a:t>
            </a:r>
          </a:p>
        </p:txBody>
      </p:sp>
      <p:sp>
        <p:nvSpPr>
          <p:cNvPr id="139" name="Text Box 140"/>
          <p:cNvSpPr txBox="1">
            <a:spLocks noChangeArrowheads="1"/>
          </p:cNvSpPr>
          <p:nvPr/>
        </p:nvSpPr>
        <p:spPr bwMode="auto">
          <a:xfrm>
            <a:off x="4365500" y="2160985"/>
            <a:ext cx="3497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Wood</a:t>
            </a:r>
          </a:p>
        </p:txBody>
      </p:sp>
      <p:sp>
        <p:nvSpPr>
          <p:cNvPr id="140" name="Text Box 141"/>
          <p:cNvSpPr txBox="1">
            <a:spLocks noChangeArrowheads="1"/>
          </p:cNvSpPr>
          <p:nvPr/>
        </p:nvSpPr>
        <p:spPr bwMode="auto">
          <a:xfrm>
            <a:off x="4310732" y="2525316"/>
            <a:ext cx="43152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Hancock</a:t>
            </a:r>
          </a:p>
        </p:txBody>
      </p:sp>
      <p:sp>
        <p:nvSpPr>
          <p:cNvPr id="141" name="Text Box 142"/>
          <p:cNvSpPr txBox="1">
            <a:spLocks noChangeArrowheads="1"/>
          </p:cNvSpPr>
          <p:nvPr/>
        </p:nvSpPr>
        <p:spPr bwMode="auto">
          <a:xfrm>
            <a:off x="4365500" y="2971801"/>
            <a:ext cx="37061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Hardin</a:t>
            </a:r>
          </a:p>
        </p:txBody>
      </p:sp>
      <p:sp>
        <p:nvSpPr>
          <p:cNvPr id="142" name="Text Box 143"/>
          <p:cNvSpPr txBox="1">
            <a:spLocks noChangeArrowheads="1"/>
          </p:cNvSpPr>
          <p:nvPr/>
        </p:nvSpPr>
        <p:spPr bwMode="auto">
          <a:xfrm>
            <a:off x="4251200" y="3330179"/>
            <a:ext cx="400049" cy="1607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Logan</a:t>
            </a:r>
          </a:p>
        </p:txBody>
      </p:sp>
      <p:sp>
        <p:nvSpPr>
          <p:cNvPr id="143" name="Text Box 144"/>
          <p:cNvSpPr txBox="1">
            <a:spLocks noChangeArrowheads="1"/>
          </p:cNvSpPr>
          <p:nvPr/>
        </p:nvSpPr>
        <p:spPr bwMode="auto">
          <a:xfrm>
            <a:off x="4177381" y="3636169"/>
            <a:ext cx="50847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Champaign</a:t>
            </a:r>
          </a:p>
        </p:txBody>
      </p:sp>
      <p:sp>
        <p:nvSpPr>
          <p:cNvPr id="144" name="Text Box 145"/>
          <p:cNvSpPr txBox="1">
            <a:spLocks noChangeArrowheads="1"/>
          </p:cNvSpPr>
          <p:nvPr/>
        </p:nvSpPr>
        <p:spPr bwMode="auto">
          <a:xfrm>
            <a:off x="4240485" y="3919538"/>
            <a:ext cx="33214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Clark</a:t>
            </a:r>
          </a:p>
        </p:txBody>
      </p:sp>
      <p:sp>
        <p:nvSpPr>
          <p:cNvPr id="145" name="Text Box 146"/>
          <p:cNvSpPr txBox="1">
            <a:spLocks noChangeArrowheads="1"/>
          </p:cNvSpPr>
          <p:nvPr/>
        </p:nvSpPr>
        <p:spPr bwMode="auto">
          <a:xfrm>
            <a:off x="4113088" y="4204097"/>
            <a:ext cx="3962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Greene</a:t>
            </a:r>
          </a:p>
        </p:txBody>
      </p:sp>
      <p:sp>
        <p:nvSpPr>
          <p:cNvPr id="146" name="Text Box 147"/>
          <p:cNvSpPr txBox="1">
            <a:spLocks noChangeArrowheads="1"/>
          </p:cNvSpPr>
          <p:nvPr/>
        </p:nvSpPr>
        <p:spPr bwMode="auto">
          <a:xfrm>
            <a:off x="4208337" y="4550570"/>
            <a:ext cx="400050" cy="1369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Clinton</a:t>
            </a:r>
          </a:p>
        </p:txBody>
      </p:sp>
      <p:sp>
        <p:nvSpPr>
          <p:cNvPr id="147" name="Text Box 148"/>
          <p:cNvSpPr txBox="1">
            <a:spLocks noChangeArrowheads="1"/>
          </p:cNvSpPr>
          <p:nvPr/>
        </p:nvSpPr>
        <p:spPr bwMode="auto">
          <a:xfrm>
            <a:off x="4416697" y="4811316"/>
            <a:ext cx="43473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Highland</a:t>
            </a:r>
          </a:p>
        </p:txBody>
      </p:sp>
      <p:sp>
        <p:nvSpPr>
          <p:cNvPr id="148" name="Text Box 149"/>
          <p:cNvSpPr txBox="1">
            <a:spLocks noChangeArrowheads="1"/>
          </p:cNvSpPr>
          <p:nvPr/>
        </p:nvSpPr>
        <p:spPr bwMode="auto">
          <a:xfrm>
            <a:off x="4177381" y="5223272"/>
            <a:ext cx="3626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Brown</a:t>
            </a:r>
          </a:p>
        </p:txBody>
      </p:sp>
      <p:sp>
        <p:nvSpPr>
          <p:cNvPr id="149" name="Text Box 150"/>
          <p:cNvSpPr txBox="1">
            <a:spLocks noChangeArrowheads="1"/>
          </p:cNvSpPr>
          <p:nvPr/>
        </p:nvSpPr>
        <p:spPr bwMode="auto">
          <a:xfrm>
            <a:off x="4559572" y="5285185"/>
            <a:ext cx="3818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Adams</a:t>
            </a:r>
          </a:p>
        </p:txBody>
      </p:sp>
      <p:sp>
        <p:nvSpPr>
          <p:cNvPr id="150" name="Text Box 151"/>
          <p:cNvSpPr txBox="1">
            <a:spLocks noChangeArrowheads="1"/>
          </p:cNvSpPr>
          <p:nvPr/>
        </p:nvSpPr>
        <p:spPr bwMode="auto">
          <a:xfrm>
            <a:off x="4800079" y="2419351"/>
            <a:ext cx="3994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Seneca</a:t>
            </a:r>
          </a:p>
        </p:txBody>
      </p:sp>
      <p:sp>
        <p:nvSpPr>
          <p:cNvPr id="151" name="Text Box 152"/>
          <p:cNvSpPr txBox="1">
            <a:spLocks noChangeArrowheads="1"/>
          </p:cNvSpPr>
          <p:nvPr/>
        </p:nvSpPr>
        <p:spPr bwMode="auto">
          <a:xfrm>
            <a:off x="4651251" y="2743201"/>
            <a:ext cx="52268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Wyandot</a:t>
            </a:r>
          </a:p>
        </p:txBody>
      </p:sp>
      <p:sp>
        <p:nvSpPr>
          <p:cNvPr id="152" name="Text Box 153"/>
          <p:cNvSpPr txBox="1">
            <a:spLocks noChangeArrowheads="1"/>
          </p:cNvSpPr>
          <p:nvPr/>
        </p:nvSpPr>
        <p:spPr bwMode="auto">
          <a:xfrm>
            <a:off x="4813175" y="3086101"/>
            <a:ext cx="342900" cy="16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Marion</a:t>
            </a:r>
          </a:p>
        </p:txBody>
      </p:sp>
      <p:sp>
        <p:nvSpPr>
          <p:cNvPr id="153" name="Text Box 154"/>
          <p:cNvSpPr txBox="1">
            <a:spLocks noChangeArrowheads="1"/>
          </p:cNvSpPr>
          <p:nvPr/>
        </p:nvSpPr>
        <p:spPr bwMode="auto">
          <a:xfrm>
            <a:off x="4631010" y="3401616"/>
            <a:ext cx="3497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Union</a:t>
            </a:r>
          </a:p>
        </p:txBody>
      </p:sp>
      <p:sp>
        <p:nvSpPr>
          <p:cNvPr id="154" name="Text Box 155"/>
          <p:cNvSpPr txBox="1">
            <a:spLocks noChangeArrowheads="1"/>
          </p:cNvSpPr>
          <p:nvPr/>
        </p:nvSpPr>
        <p:spPr bwMode="auto">
          <a:xfrm>
            <a:off x="4994150" y="3429001"/>
            <a:ext cx="489347" cy="123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Delaware</a:t>
            </a:r>
          </a:p>
        </p:txBody>
      </p:sp>
      <p:sp>
        <p:nvSpPr>
          <p:cNvPr id="155" name="Text Box 156"/>
          <p:cNvSpPr txBox="1">
            <a:spLocks noChangeArrowheads="1"/>
          </p:cNvSpPr>
          <p:nvPr/>
        </p:nvSpPr>
        <p:spPr bwMode="auto">
          <a:xfrm>
            <a:off x="4602435" y="3985022"/>
            <a:ext cx="42511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Madison</a:t>
            </a:r>
          </a:p>
        </p:txBody>
      </p:sp>
      <p:sp>
        <p:nvSpPr>
          <p:cNvPr id="156" name="Text Box 157"/>
          <p:cNvSpPr txBox="1">
            <a:spLocks noChangeArrowheads="1"/>
          </p:cNvSpPr>
          <p:nvPr/>
        </p:nvSpPr>
        <p:spPr bwMode="auto">
          <a:xfrm>
            <a:off x="5013200" y="3829051"/>
            <a:ext cx="41069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Franklin</a:t>
            </a:r>
          </a:p>
        </p:txBody>
      </p:sp>
      <p:sp>
        <p:nvSpPr>
          <p:cNvPr id="157" name="Text Box 158"/>
          <p:cNvSpPr txBox="1">
            <a:spLocks noChangeArrowheads="1"/>
          </p:cNvSpPr>
          <p:nvPr/>
        </p:nvSpPr>
        <p:spPr bwMode="auto">
          <a:xfrm>
            <a:off x="4940573" y="4246960"/>
            <a:ext cx="4523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Pickaway</a:t>
            </a:r>
          </a:p>
        </p:txBody>
      </p:sp>
      <p:sp>
        <p:nvSpPr>
          <p:cNvPr id="158" name="Text Box 159"/>
          <p:cNvSpPr txBox="1">
            <a:spLocks noChangeArrowheads="1"/>
          </p:cNvSpPr>
          <p:nvPr/>
        </p:nvSpPr>
        <p:spPr bwMode="auto">
          <a:xfrm>
            <a:off x="4608387" y="4350544"/>
            <a:ext cx="400050" cy="171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Fayette</a:t>
            </a:r>
          </a:p>
        </p:txBody>
      </p:sp>
      <p:sp>
        <p:nvSpPr>
          <p:cNvPr id="159" name="Text Box 160"/>
          <p:cNvSpPr txBox="1">
            <a:spLocks noChangeArrowheads="1"/>
          </p:cNvSpPr>
          <p:nvPr/>
        </p:nvSpPr>
        <p:spPr bwMode="auto">
          <a:xfrm>
            <a:off x="4989388" y="4639866"/>
            <a:ext cx="3289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Ross</a:t>
            </a:r>
          </a:p>
        </p:txBody>
      </p:sp>
      <p:sp>
        <p:nvSpPr>
          <p:cNvPr id="160" name="Rectangle 161"/>
          <p:cNvSpPr>
            <a:spLocks noChangeArrowheads="1"/>
          </p:cNvSpPr>
          <p:nvPr/>
        </p:nvSpPr>
        <p:spPr bwMode="auto">
          <a:xfrm>
            <a:off x="5013200" y="4972052"/>
            <a:ext cx="342900" cy="1500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Pike</a:t>
            </a:r>
          </a:p>
        </p:txBody>
      </p:sp>
      <p:sp>
        <p:nvSpPr>
          <p:cNvPr id="161" name="Text Box 162"/>
          <p:cNvSpPr txBox="1">
            <a:spLocks noChangeArrowheads="1"/>
          </p:cNvSpPr>
          <p:nvPr/>
        </p:nvSpPr>
        <p:spPr bwMode="auto">
          <a:xfrm>
            <a:off x="5033441" y="5280422"/>
            <a:ext cx="47505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Scioto</a:t>
            </a:r>
          </a:p>
        </p:txBody>
      </p:sp>
      <p:sp>
        <p:nvSpPr>
          <p:cNvPr id="162" name="Text Box 163"/>
          <p:cNvSpPr txBox="1">
            <a:spLocks noChangeArrowheads="1"/>
          </p:cNvSpPr>
          <p:nvPr/>
        </p:nvSpPr>
        <p:spPr bwMode="auto">
          <a:xfrm>
            <a:off x="5551363" y="3657601"/>
            <a:ext cx="3834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Licking</a:t>
            </a:r>
          </a:p>
        </p:txBody>
      </p:sp>
      <p:sp>
        <p:nvSpPr>
          <p:cNvPr id="163" name="Text Box 164"/>
          <p:cNvSpPr txBox="1">
            <a:spLocks noChangeArrowheads="1"/>
          </p:cNvSpPr>
          <p:nvPr/>
        </p:nvSpPr>
        <p:spPr bwMode="auto">
          <a:xfrm>
            <a:off x="5385865" y="4124326"/>
            <a:ext cx="41069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Fairfield</a:t>
            </a:r>
          </a:p>
        </p:txBody>
      </p:sp>
      <p:sp>
        <p:nvSpPr>
          <p:cNvPr id="164" name="Text Box 165"/>
          <p:cNvSpPr txBox="1">
            <a:spLocks noChangeArrowheads="1"/>
          </p:cNvSpPr>
          <p:nvPr/>
        </p:nvSpPr>
        <p:spPr bwMode="auto">
          <a:xfrm>
            <a:off x="5818062" y="4127897"/>
            <a:ext cx="33534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Perry</a:t>
            </a:r>
          </a:p>
        </p:txBody>
      </p:sp>
      <p:sp>
        <p:nvSpPr>
          <p:cNvPr id="165" name="Text Box 166"/>
          <p:cNvSpPr txBox="1">
            <a:spLocks noChangeArrowheads="1"/>
          </p:cNvSpPr>
          <p:nvPr/>
        </p:nvSpPr>
        <p:spPr bwMode="auto">
          <a:xfrm>
            <a:off x="5508500" y="4436270"/>
            <a:ext cx="459581" cy="1262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Hocking</a:t>
            </a:r>
          </a:p>
        </p:txBody>
      </p:sp>
      <p:sp>
        <p:nvSpPr>
          <p:cNvPr id="166" name="Text Box 167"/>
          <p:cNvSpPr txBox="1">
            <a:spLocks noChangeArrowheads="1"/>
          </p:cNvSpPr>
          <p:nvPr/>
        </p:nvSpPr>
        <p:spPr bwMode="auto">
          <a:xfrm>
            <a:off x="5576366" y="4697016"/>
            <a:ext cx="432196" cy="112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Vinton</a:t>
            </a:r>
          </a:p>
        </p:txBody>
      </p:sp>
      <p:sp>
        <p:nvSpPr>
          <p:cNvPr id="167" name="Text Box 168"/>
          <p:cNvSpPr txBox="1">
            <a:spLocks noChangeArrowheads="1"/>
          </p:cNvSpPr>
          <p:nvPr/>
        </p:nvSpPr>
        <p:spPr bwMode="auto">
          <a:xfrm>
            <a:off x="5391819" y="5004197"/>
            <a:ext cx="4187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Jackson</a:t>
            </a:r>
          </a:p>
        </p:txBody>
      </p:sp>
      <p:sp>
        <p:nvSpPr>
          <p:cNvPr id="168" name="Text Box 169"/>
          <p:cNvSpPr txBox="1">
            <a:spLocks noChangeArrowheads="1"/>
          </p:cNvSpPr>
          <p:nvPr/>
        </p:nvSpPr>
        <p:spPr bwMode="auto">
          <a:xfrm>
            <a:off x="5770438" y="5200651"/>
            <a:ext cx="34817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Gallia</a:t>
            </a:r>
          </a:p>
        </p:txBody>
      </p:sp>
      <p:sp>
        <p:nvSpPr>
          <p:cNvPr id="169" name="Text Box 170"/>
          <p:cNvSpPr txBox="1">
            <a:spLocks noChangeArrowheads="1"/>
          </p:cNvSpPr>
          <p:nvPr/>
        </p:nvSpPr>
        <p:spPr bwMode="auto">
          <a:xfrm>
            <a:off x="6058569" y="3086101"/>
            <a:ext cx="3994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Holmes</a:t>
            </a:r>
          </a:p>
        </p:txBody>
      </p:sp>
      <p:sp>
        <p:nvSpPr>
          <p:cNvPr id="170" name="Text Box 171"/>
          <p:cNvSpPr txBox="1">
            <a:spLocks noChangeArrowheads="1"/>
          </p:cNvSpPr>
          <p:nvPr/>
        </p:nvSpPr>
        <p:spPr bwMode="auto">
          <a:xfrm>
            <a:off x="6056188" y="3418285"/>
            <a:ext cx="48763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Coshocton</a:t>
            </a:r>
          </a:p>
        </p:txBody>
      </p:sp>
      <p:sp>
        <p:nvSpPr>
          <p:cNvPr id="171" name="Text Box 172"/>
          <p:cNvSpPr txBox="1">
            <a:spLocks noChangeArrowheads="1"/>
          </p:cNvSpPr>
          <p:nvPr/>
        </p:nvSpPr>
        <p:spPr bwMode="auto">
          <a:xfrm>
            <a:off x="6037137" y="3818335"/>
            <a:ext cx="5100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Muskingum</a:t>
            </a:r>
          </a:p>
        </p:txBody>
      </p:sp>
      <p:sp>
        <p:nvSpPr>
          <p:cNvPr id="172" name="Text Box 173"/>
          <p:cNvSpPr txBox="1">
            <a:spLocks noChangeArrowheads="1"/>
          </p:cNvSpPr>
          <p:nvPr/>
        </p:nvSpPr>
        <p:spPr bwMode="auto">
          <a:xfrm>
            <a:off x="6189538" y="4242199"/>
            <a:ext cx="403622" cy="126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Morgan</a:t>
            </a:r>
          </a:p>
        </p:txBody>
      </p:sp>
      <p:sp>
        <p:nvSpPr>
          <p:cNvPr id="173" name="Text Box 174"/>
          <p:cNvSpPr txBox="1">
            <a:spLocks noChangeArrowheads="1"/>
          </p:cNvSpPr>
          <p:nvPr/>
        </p:nvSpPr>
        <p:spPr bwMode="auto">
          <a:xfrm>
            <a:off x="5958557" y="4624388"/>
            <a:ext cx="3818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Athens</a:t>
            </a:r>
          </a:p>
        </p:txBody>
      </p:sp>
      <p:sp>
        <p:nvSpPr>
          <p:cNvPr id="174" name="Text Box 175"/>
          <p:cNvSpPr txBox="1">
            <a:spLocks noChangeArrowheads="1"/>
          </p:cNvSpPr>
          <p:nvPr/>
        </p:nvSpPr>
        <p:spPr bwMode="auto">
          <a:xfrm>
            <a:off x="6021661" y="4904185"/>
            <a:ext cx="404811" cy="1476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err="1">
                <a:solidFill>
                  <a:srgbClr val="000000"/>
                </a:solidFill>
              </a:rPr>
              <a:t>Meigs</a:t>
            </a:r>
            <a:endParaRPr lang="en-US" altLang="en-US" sz="600" baseline="0" dirty="0">
              <a:solidFill>
                <a:srgbClr val="000000"/>
              </a:solidFill>
            </a:endParaRPr>
          </a:p>
        </p:txBody>
      </p:sp>
      <p:sp>
        <p:nvSpPr>
          <p:cNvPr id="175" name="Text Box 176"/>
          <p:cNvSpPr txBox="1">
            <a:spLocks noChangeArrowheads="1"/>
          </p:cNvSpPr>
          <p:nvPr/>
        </p:nvSpPr>
        <p:spPr bwMode="auto">
          <a:xfrm>
            <a:off x="6532438" y="3696891"/>
            <a:ext cx="46038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Guernsey</a:t>
            </a:r>
          </a:p>
        </p:txBody>
      </p:sp>
      <p:sp>
        <p:nvSpPr>
          <p:cNvPr id="176" name="Text Box 177"/>
          <p:cNvSpPr txBox="1">
            <a:spLocks noChangeArrowheads="1"/>
          </p:cNvSpPr>
          <p:nvPr/>
        </p:nvSpPr>
        <p:spPr bwMode="auto">
          <a:xfrm>
            <a:off x="6594350" y="4057651"/>
            <a:ext cx="376238" cy="121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Noble</a:t>
            </a:r>
          </a:p>
        </p:txBody>
      </p:sp>
      <p:sp>
        <p:nvSpPr>
          <p:cNvPr id="177" name="Text Box 178"/>
          <p:cNvSpPr txBox="1">
            <a:spLocks noChangeArrowheads="1"/>
          </p:cNvSpPr>
          <p:nvPr/>
        </p:nvSpPr>
        <p:spPr bwMode="auto">
          <a:xfrm>
            <a:off x="6530056" y="4421983"/>
            <a:ext cx="528638" cy="1119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Washington</a:t>
            </a:r>
          </a:p>
        </p:txBody>
      </p:sp>
      <p:sp>
        <p:nvSpPr>
          <p:cNvPr id="178" name="Text Box 179"/>
          <p:cNvSpPr txBox="1">
            <a:spLocks noChangeArrowheads="1"/>
          </p:cNvSpPr>
          <p:nvPr/>
        </p:nvSpPr>
        <p:spPr bwMode="auto">
          <a:xfrm>
            <a:off x="6887243" y="3411141"/>
            <a:ext cx="42351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Harrison</a:t>
            </a:r>
          </a:p>
        </p:txBody>
      </p:sp>
      <p:sp>
        <p:nvSpPr>
          <p:cNvPr id="179" name="Text Box 180"/>
          <p:cNvSpPr txBox="1">
            <a:spLocks noChangeArrowheads="1"/>
          </p:cNvSpPr>
          <p:nvPr/>
        </p:nvSpPr>
        <p:spPr bwMode="auto">
          <a:xfrm>
            <a:off x="7187832" y="3143252"/>
            <a:ext cx="49664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dirty="0">
                <a:solidFill>
                  <a:srgbClr val="000000"/>
                </a:solidFill>
              </a:rPr>
              <a:t>Jefferson</a:t>
            </a:r>
          </a:p>
        </p:txBody>
      </p:sp>
      <p:sp>
        <p:nvSpPr>
          <p:cNvPr id="180" name="Text Box 181"/>
          <p:cNvSpPr txBox="1">
            <a:spLocks noChangeArrowheads="1"/>
          </p:cNvSpPr>
          <p:nvPr/>
        </p:nvSpPr>
        <p:spPr bwMode="auto">
          <a:xfrm>
            <a:off x="7006306" y="3714751"/>
            <a:ext cx="41710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Belmont</a:t>
            </a:r>
          </a:p>
        </p:txBody>
      </p:sp>
      <p:sp>
        <p:nvSpPr>
          <p:cNvPr id="181" name="Text Box 182"/>
          <p:cNvSpPr txBox="1">
            <a:spLocks noChangeArrowheads="1"/>
          </p:cNvSpPr>
          <p:nvPr/>
        </p:nvSpPr>
        <p:spPr bwMode="auto">
          <a:xfrm>
            <a:off x="6943204" y="4081463"/>
            <a:ext cx="3994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Monroe</a:t>
            </a:r>
          </a:p>
        </p:txBody>
      </p:sp>
      <p:sp>
        <p:nvSpPr>
          <p:cNvPr id="182" name="Rectangle 193"/>
          <p:cNvSpPr>
            <a:spLocks noChangeArrowheads="1"/>
          </p:cNvSpPr>
          <p:nvPr/>
        </p:nvSpPr>
        <p:spPr bwMode="auto">
          <a:xfrm>
            <a:off x="4802225" y="1885951"/>
            <a:ext cx="385042" cy="1846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587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lgn="ctr">
              <a:defRPr/>
            </a:pPr>
            <a:r>
              <a:rPr lang="en-US" altLang="en-US" sz="600" baseline="0">
                <a:solidFill>
                  <a:srgbClr val="000000"/>
                </a:solidFill>
              </a:rPr>
              <a:t>Ottawa</a:t>
            </a:r>
          </a:p>
        </p:txBody>
      </p:sp>
      <p:sp>
        <p:nvSpPr>
          <p:cNvPr id="183" name="Freeform 196"/>
          <p:cNvSpPr>
            <a:spLocks/>
          </p:cNvSpPr>
          <p:nvPr/>
        </p:nvSpPr>
        <p:spPr bwMode="auto">
          <a:xfrm>
            <a:off x="5434681" y="3128963"/>
            <a:ext cx="595313" cy="457200"/>
          </a:xfrm>
          <a:custGeom>
            <a:avLst/>
            <a:gdLst>
              <a:gd name="T0" fmla="*/ 2147483647 w 419"/>
              <a:gd name="T1" fmla="*/ 2147483647 h 333"/>
              <a:gd name="T2" fmla="*/ 2147483647 w 419"/>
              <a:gd name="T3" fmla="*/ 2147483647 h 333"/>
              <a:gd name="T4" fmla="*/ 2147483647 w 419"/>
              <a:gd name="T5" fmla="*/ 2147483647 h 333"/>
              <a:gd name="T6" fmla="*/ 2147483647 w 419"/>
              <a:gd name="T7" fmla="*/ 2147483647 h 333"/>
              <a:gd name="T8" fmla="*/ 2147483647 w 419"/>
              <a:gd name="T9" fmla="*/ 2147483647 h 333"/>
              <a:gd name="T10" fmla="*/ 2147483647 w 419"/>
              <a:gd name="T11" fmla="*/ 2147483647 h 333"/>
              <a:gd name="T12" fmla="*/ 2147483647 w 419"/>
              <a:gd name="T13" fmla="*/ 2147483647 h 333"/>
              <a:gd name="T14" fmla="*/ 0 w 419"/>
              <a:gd name="T15" fmla="*/ 2147483647 h 333"/>
              <a:gd name="T16" fmla="*/ 2147483647 w 419"/>
              <a:gd name="T17" fmla="*/ 2147483647 h 333"/>
              <a:gd name="T18" fmla="*/ 2147483647 w 419"/>
              <a:gd name="T19" fmla="*/ 2147483647 h 333"/>
              <a:gd name="T20" fmla="*/ 2147483647 w 419"/>
              <a:gd name="T21" fmla="*/ 2147483647 h 333"/>
              <a:gd name="T22" fmla="*/ 2147483647 w 419"/>
              <a:gd name="T23" fmla="*/ 2147483647 h 333"/>
              <a:gd name="T24" fmla="*/ 2147483647 w 419"/>
              <a:gd name="T25" fmla="*/ 0 h 333"/>
              <a:gd name="T26" fmla="*/ 2147483647 w 419"/>
              <a:gd name="T27" fmla="*/ 2147483647 h 3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9" h="333">
                <a:moveTo>
                  <a:pt x="396" y="3"/>
                </a:moveTo>
                <a:lnTo>
                  <a:pt x="310" y="19"/>
                </a:lnTo>
                <a:lnTo>
                  <a:pt x="237" y="27"/>
                </a:lnTo>
                <a:lnTo>
                  <a:pt x="85" y="31"/>
                </a:lnTo>
                <a:lnTo>
                  <a:pt x="78" y="35"/>
                </a:lnTo>
                <a:lnTo>
                  <a:pt x="78" y="228"/>
                </a:lnTo>
                <a:lnTo>
                  <a:pt x="8" y="228"/>
                </a:lnTo>
                <a:lnTo>
                  <a:pt x="0" y="302"/>
                </a:lnTo>
                <a:lnTo>
                  <a:pt x="213" y="302"/>
                </a:lnTo>
                <a:lnTo>
                  <a:pt x="213" y="322"/>
                </a:lnTo>
                <a:lnTo>
                  <a:pt x="415" y="333"/>
                </a:lnTo>
                <a:lnTo>
                  <a:pt x="415" y="120"/>
                </a:lnTo>
                <a:lnTo>
                  <a:pt x="419" y="0"/>
                </a:lnTo>
                <a:lnTo>
                  <a:pt x="396" y="3"/>
                </a:lnTo>
                <a:close/>
              </a:path>
            </a:pathLst>
          </a:custGeom>
          <a:solidFill>
            <a:schemeClr val="bg2">
              <a:lumMod val="20000"/>
              <a:lumOff val="80000"/>
            </a:schemeClr>
          </a:solidFill>
          <a:ln w="15875" cap="flat" cmpd="sng">
            <a:solidFill>
              <a:schemeClr val="tx1"/>
            </a:solidFill>
            <a:prstDash val="solid"/>
            <a:round/>
            <a:headEnd type="none" w="med" len="med"/>
            <a:tailEnd type="none" w="med" len="med"/>
          </a:ln>
          <a:effectLst/>
        </p:spPr>
        <p:txBody>
          <a:bodyPr/>
          <a:lstStyle/>
          <a:p>
            <a:pPr>
              <a:defRPr/>
            </a:pPr>
            <a:endParaRPr lang="en-US" sz="1350">
              <a:solidFill>
                <a:srgbClr val="000000"/>
              </a:solidFill>
              <a:latin typeface="Calibri"/>
            </a:endParaRPr>
          </a:p>
        </p:txBody>
      </p:sp>
      <p:sp>
        <p:nvSpPr>
          <p:cNvPr id="184" name="Text Box 119"/>
          <p:cNvSpPr txBox="1">
            <a:spLocks noChangeArrowheads="1"/>
          </p:cNvSpPr>
          <p:nvPr/>
        </p:nvSpPr>
        <p:spPr bwMode="auto">
          <a:xfrm>
            <a:off x="5622800" y="3268266"/>
            <a:ext cx="3289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25000">
                <a:solidFill>
                  <a:schemeClr val="tx1"/>
                </a:solidFill>
                <a:latin typeface="Arial Narrow" panose="020B0606020202030204" pitchFamily="34" charset="0"/>
              </a:defRPr>
            </a:lvl1pPr>
            <a:lvl2pPr marL="742950" indent="-285750">
              <a:defRPr sz="2400" baseline="-25000">
                <a:solidFill>
                  <a:schemeClr val="tx1"/>
                </a:solidFill>
                <a:latin typeface="Arial Narrow" panose="020B0606020202030204" pitchFamily="34" charset="0"/>
              </a:defRPr>
            </a:lvl2pPr>
            <a:lvl3pPr marL="1143000" indent="-228600">
              <a:defRPr sz="2400" baseline="-25000">
                <a:solidFill>
                  <a:schemeClr val="tx1"/>
                </a:solidFill>
                <a:latin typeface="Arial Narrow" panose="020B0606020202030204" pitchFamily="34" charset="0"/>
              </a:defRPr>
            </a:lvl3pPr>
            <a:lvl4pPr marL="1600200" indent="-228600">
              <a:defRPr sz="2400" baseline="-25000">
                <a:solidFill>
                  <a:schemeClr val="tx1"/>
                </a:solidFill>
                <a:latin typeface="Arial Narrow" panose="020B0606020202030204" pitchFamily="34" charset="0"/>
              </a:defRPr>
            </a:lvl4pPr>
            <a:lvl5pPr marL="2057400" indent="-228600">
              <a:defRPr sz="2400" baseline="-250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baseline="-250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baseline="-250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baseline="-250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baseline="-25000">
                <a:solidFill>
                  <a:schemeClr val="tx1"/>
                </a:solidFill>
                <a:latin typeface="Arial Narrow" panose="020B0606020202030204" pitchFamily="34" charset="0"/>
              </a:defRPr>
            </a:lvl9pPr>
          </a:lstStyle>
          <a:p>
            <a:pPr>
              <a:defRPr/>
            </a:pPr>
            <a:r>
              <a:rPr lang="en-US" altLang="en-US" sz="600" baseline="0">
                <a:solidFill>
                  <a:srgbClr val="000000"/>
                </a:solidFill>
              </a:rPr>
              <a:t>Knox</a:t>
            </a:r>
          </a:p>
        </p:txBody>
      </p:sp>
      <p:sp>
        <p:nvSpPr>
          <p:cNvPr id="197" name="Rectangle 196"/>
          <p:cNvSpPr/>
          <p:nvPr/>
        </p:nvSpPr>
        <p:spPr>
          <a:xfrm>
            <a:off x="400053" y="2718197"/>
            <a:ext cx="2720660" cy="1781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Calibri"/>
            </a:endParaRPr>
          </a:p>
        </p:txBody>
      </p:sp>
      <p:grpSp>
        <p:nvGrpSpPr>
          <p:cNvPr id="5" name="Group 4"/>
          <p:cNvGrpSpPr/>
          <p:nvPr/>
        </p:nvGrpSpPr>
        <p:grpSpPr>
          <a:xfrm>
            <a:off x="465995" y="2797219"/>
            <a:ext cx="2596632" cy="1616389"/>
            <a:chOff x="527539" y="2797219"/>
            <a:chExt cx="2596632" cy="1616389"/>
          </a:xfrm>
        </p:grpSpPr>
        <p:sp>
          <p:nvSpPr>
            <p:cNvPr id="185" name="TextBox 184"/>
            <p:cNvSpPr txBox="1"/>
            <p:nvPr/>
          </p:nvSpPr>
          <p:spPr>
            <a:xfrm>
              <a:off x="2628986" y="3504589"/>
              <a:ext cx="217300" cy="300082"/>
            </a:xfrm>
            <a:prstGeom prst="rect">
              <a:avLst/>
            </a:prstGeom>
            <a:solidFill>
              <a:schemeClr val="accent3">
                <a:lumMod val="60000"/>
                <a:lumOff val="40000"/>
              </a:schemeClr>
            </a:solidFill>
          </p:spPr>
          <p:txBody>
            <a:bodyPr wrap="square" rtlCol="0">
              <a:spAutoFit/>
            </a:bodyPr>
            <a:lstStyle/>
            <a:p>
              <a:pPr>
                <a:defRPr/>
              </a:pPr>
              <a:endParaRPr lang="en-US" sz="1350" dirty="0">
                <a:solidFill>
                  <a:srgbClr val="000000"/>
                </a:solidFill>
                <a:latin typeface="Calibri"/>
              </a:endParaRPr>
            </a:p>
          </p:txBody>
        </p:sp>
        <p:sp>
          <p:nvSpPr>
            <p:cNvPr id="189" name="TextBox 188"/>
            <p:cNvSpPr txBox="1"/>
            <p:nvPr/>
          </p:nvSpPr>
          <p:spPr>
            <a:xfrm>
              <a:off x="2357196" y="3035754"/>
              <a:ext cx="217300" cy="300082"/>
            </a:xfrm>
            <a:prstGeom prst="rect">
              <a:avLst/>
            </a:prstGeom>
            <a:pattFill prst="pct25">
              <a:fgClr>
                <a:schemeClr val="accent2"/>
              </a:fgClr>
              <a:bgClr>
                <a:schemeClr val="bg1"/>
              </a:bgClr>
            </a:pattFill>
          </p:spPr>
          <p:txBody>
            <a:bodyPr wrap="square" rtlCol="0">
              <a:spAutoFit/>
            </a:bodyPr>
            <a:lstStyle/>
            <a:p>
              <a:pPr>
                <a:defRPr/>
              </a:pPr>
              <a:endParaRPr lang="en-US" sz="1350" dirty="0">
                <a:solidFill>
                  <a:srgbClr val="000000"/>
                </a:solidFill>
                <a:latin typeface="Calibri"/>
              </a:endParaRPr>
            </a:p>
          </p:txBody>
        </p:sp>
        <p:sp>
          <p:nvSpPr>
            <p:cNvPr id="191" name="TextBox 190"/>
            <p:cNvSpPr txBox="1"/>
            <p:nvPr/>
          </p:nvSpPr>
          <p:spPr>
            <a:xfrm>
              <a:off x="2348141" y="3504589"/>
              <a:ext cx="217300" cy="300082"/>
            </a:xfrm>
            <a:prstGeom prst="rect">
              <a:avLst/>
            </a:prstGeom>
            <a:pattFill prst="pct25">
              <a:fgClr>
                <a:schemeClr val="accent2"/>
              </a:fgClr>
              <a:bgClr>
                <a:schemeClr val="bg1"/>
              </a:bgClr>
            </a:pattFill>
          </p:spPr>
          <p:txBody>
            <a:bodyPr wrap="square" rtlCol="0">
              <a:spAutoFit/>
            </a:bodyPr>
            <a:lstStyle/>
            <a:p>
              <a:pPr>
                <a:defRPr/>
              </a:pPr>
              <a:endParaRPr lang="en-US" sz="1350" dirty="0">
                <a:solidFill>
                  <a:srgbClr val="000000"/>
                </a:solidFill>
                <a:latin typeface="Calibri"/>
              </a:endParaRPr>
            </a:p>
          </p:txBody>
        </p:sp>
        <p:sp>
          <p:nvSpPr>
            <p:cNvPr id="192" name="TextBox 191"/>
            <p:cNvSpPr txBox="1"/>
            <p:nvPr/>
          </p:nvSpPr>
          <p:spPr>
            <a:xfrm>
              <a:off x="2352662" y="3949984"/>
              <a:ext cx="217300" cy="300082"/>
            </a:xfrm>
            <a:prstGeom prst="rect">
              <a:avLst/>
            </a:prstGeom>
            <a:pattFill prst="pct25">
              <a:fgClr>
                <a:schemeClr val="accent2"/>
              </a:fgClr>
              <a:bgClr>
                <a:schemeClr val="bg1"/>
              </a:bgClr>
            </a:pattFill>
          </p:spPr>
          <p:txBody>
            <a:bodyPr wrap="square" rtlCol="0">
              <a:spAutoFit/>
            </a:bodyPr>
            <a:lstStyle/>
            <a:p>
              <a:pPr>
                <a:defRPr/>
              </a:pPr>
              <a:endParaRPr lang="en-US" sz="1350" dirty="0">
                <a:solidFill>
                  <a:srgbClr val="000000"/>
                </a:solidFill>
                <a:latin typeface="Calibri"/>
              </a:endParaRPr>
            </a:p>
          </p:txBody>
        </p:sp>
        <p:sp>
          <p:nvSpPr>
            <p:cNvPr id="193" name="TextBox 192"/>
            <p:cNvSpPr txBox="1"/>
            <p:nvPr/>
          </p:nvSpPr>
          <p:spPr>
            <a:xfrm>
              <a:off x="2906871" y="3954576"/>
              <a:ext cx="217300" cy="300082"/>
            </a:xfrm>
            <a:prstGeom prst="rect">
              <a:avLst/>
            </a:prstGeom>
            <a:solidFill>
              <a:schemeClr val="accent4">
                <a:lumMod val="60000"/>
                <a:lumOff val="40000"/>
              </a:schemeClr>
            </a:solidFill>
          </p:spPr>
          <p:txBody>
            <a:bodyPr wrap="square" rtlCol="0">
              <a:spAutoFit/>
            </a:bodyPr>
            <a:lstStyle/>
            <a:p>
              <a:pPr>
                <a:defRPr/>
              </a:pPr>
              <a:endParaRPr lang="en-US" sz="1350" dirty="0">
                <a:solidFill>
                  <a:srgbClr val="000000"/>
                </a:solidFill>
                <a:latin typeface="Calibri"/>
              </a:endParaRPr>
            </a:p>
          </p:txBody>
        </p:sp>
        <p:sp>
          <p:nvSpPr>
            <p:cNvPr id="194" name="TextBox 193"/>
            <p:cNvSpPr txBox="1"/>
            <p:nvPr/>
          </p:nvSpPr>
          <p:spPr>
            <a:xfrm>
              <a:off x="2631321" y="3957355"/>
              <a:ext cx="217300" cy="300082"/>
            </a:xfrm>
            <a:prstGeom prst="rect">
              <a:avLst/>
            </a:prstGeom>
            <a:solidFill>
              <a:schemeClr val="accent3">
                <a:lumMod val="60000"/>
                <a:lumOff val="40000"/>
              </a:schemeClr>
            </a:solidFill>
          </p:spPr>
          <p:txBody>
            <a:bodyPr wrap="square" rtlCol="0">
              <a:spAutoFit/>
            </a:bodyPr>
            <a:lstStyle/>
            <a:p>
              <a:pPr>
                <a:defRPr/>
              </a:pPr>
              <a:endParaRPr lang="en-US" sz="1350" dirty="0">
                <a:solidFill>
                  <a:srgbClr val="000000"/>
                </a:solidFill>
                <a:latin typeface="Calibri"/>
              </a:endParaRPr>
            </a:p>
          </p:txBody>
        </p:sp>
        <p:sp>
          <p:nvSpPr>
            <p:cNvPr id="196" name="TextBox 195"/>
            <p:cNvSpPr txBox="1"/>
            <p:nvPr/>
          </p:nvSpPr>
          <p:spPr>
            <a:xfrm>
              <a:off x="527539" y="3074780"/>
              <a:ext cx="1862852" cy="1338828"/>
            </a:xfrm>
            <a:prstGeom prst="rect">
              <a:avLst/>
            </a:prstGeom>
            <a:noFill/>
          </p:spPr>
          <p:txBody>
            <a:bodyPr wrap="square" rtlCol="0">
              <a:spAutoFit/>
            </a:bodyPr>
            <a:lstStyle/>
            <a:p>
              <a:pPr>
                <a:defRPr/>
              </a:pPr>
              <a:r>
                <a:rPr lang="en-US" sz="900" dirty="0">
                  <a:solidFill>
                    <a:srgbClr val="000000"/>
                  </a:solidFill>
                  <a:latin typeface="Arial" panose="020B0604020202020204" pitchFamily="34" charset="0"/>
                  <a:cs typeface="Arial" panose="020B0604020202020204" pitchFamily="34" charset="0"/>
                </a:rPr>
                <a:t>Marketplace (Individual &amp; Family)</a:t>
              </a:r>
            </a:p>
            <a:p>
              <a:pPr>
                <a:defRPr/>
              </a:pPr>
              <a:endParaRPr lang="en-US" sz="900" dirty="0">
                <a:solidFill>
                  <a:srgbClr val="000000"/>
                </a:solidFill>
                <a:latin typeface="Arial" panose="020B0604020202020204" pitchFamily="34" charset="0"/>
                <a:cs typeface="Arial" panose="020B0604020202020204" pitchFamily="34" charset="0"/>
              </a:endParaRPr>
            </a:p>
            <a:p>
              <a:pPr>
                <a:defRPr/>
              </a:pPr>
              <a:endParaRPr lang="en-US" sz="900" dirty="0">
                <a:solidFill>
                  <a:srgbClr val="000000"/>
                </a:solidFill>
                <a:latin typeface="Arial" panose="020B0604020202020204" pitchFamily="34" charset="0"/>
                <a:cs typeface="Arial" panose="020B0604020202020204" pitchFamily="34" charset="0"/>
              </a:endParaRPr>
            </a:p>
            <a:p>
              <a:pPr>
                <a:defRPr/>
              </a:pPr>
              <a:r>
                <a:rPr lang="en-US" sz="900" dirty="0">
                  <a:solidFill>
                    <a:srgbClr val="000000"/>
                  </a:solidFill>
                  <a:latin typeface="Arial" panose="020B0604020202020204" pitchFamily="34" charset="0"/>
                  <a:cs typeface="Arial" panose="020B0604020202020204" pitchFamily="34" charset="0"/>
                </a:rPr>
                <a:t>Employer (Commercial Group)</a:t>
              </a:r>
              <a:br>
                <a:rPr lang="en-US" sz="900" dirty="0">
                  <a:solidFill>
                    <a:srgbClr val="000000"/>
                  </a:solidFill>
                  <a:latin typeface="Arial" panose="020B0604020202020204" pitchFamily="34" charset="0"/>
                  <a:cs typeface="Arial" panose="020B0604020202020204" pitchFamily="34" charset="0"/>
                </a:rPr>
              </a:br>
              <a:r>
                <a:rPr lang="en-US" sz="900" dirty="0">
                  <a:solidFill>
                    <a:srgbClr val="000000"/>
                  </a:solidFill>
                  <a:latin typeface="Arial" panose="020B0604020202020204" pitchFamily="34" charset="0"/>
                  <a:cs typeface="Arial" panose="020B0604020202020204" pitchFamily="34" charset="0"/>
                </a:rPr>
                <a:t>*included in MEWA service area</a:t>
              </a:r>
            </a:p>
            <a:p>
              <a:pPr>
                <a:defRPr/>
              </a:pPr>
              <a:endParaRPr lang="en-US" sz="900" dirty="0">
                <a:solidFill>
                  <a:srgbClr val="000000"/>
                </a:solidFill>
                <a:latin typeface="Arial" panose="020B0604020202020204" pitchFamily="34" charset="0"/>
                <a:cs typeface="Arial" panose="020B0604020202020204" pitchFamily="34" charset="0"/>
              </a:endParaRPr>
            </a:p>
            <a:p>
              <a:pPr>
                <a:defRPr/>
              </a:pPr>
              <a:endParaRPr lang="en-US" sz="900" dirty="0">
                <a:solidFill>
                  <a:srgbClr val="000000"/>
                </a:solidFill>
                <a:latin typeface="Arial" panose="020B0604020202020204" pitchFamily="34" charset="0"/>
                <a:cs typeface="Arial" panose="020B0604020202020204" pitchFamily="34" charset="0"/>
              </a:endParaRPr>
            </a:p>
            <a:p>
              <a:pPr>
                <a:defRPr/>
              </a:pPr>
              <a:r>
                <a:rPr lang="en-US" sz="900" dirty="0">
                  <a:solidFill>
                    <a:srgbClr val="000000"/>
                  </a:solidFill>
                  <a:latin typeface="Arial" panose="020B0604020202020204" pitchFamily="34" charset="0"/>
                  <a:cs typeface="Arial" panose="020B0604020202020204" pitchFamily="34" charset="0"/>
                </a:rPr>
                <a:t>Medicare Advantage</a:t>
              </a:r>
            </a:p>
          </p:txBody>
        </p:sp>
        <p:sp>
          <p:nvSpPr>
            <p:cNvPr id="198" name="TextBox 197"/>
            <p:cNvSpPr txBox="1"/>
            <p:nvPr/>
          </p:nvSpPr>
          <p:spPr>
            <a:xfrm>
              <a:off x="797838" y="2797219"/>
              <a:ext cx="1895444" cy="276999"/>
            </a:xfrm>
            <a:prstGeom prst="rect">
              <a:avLst/>
            </a:prstGeom>
            <a:noFill/>
          </p:spPr>
          <p:txBody>
            <a:bodyPr wrap="square" rtlCol="0">
              <a:spAutoFit/>
            </a:bodyPr>
            <a:lstStyle/>
            <a:p>
              <a:pPr algn="ctr">
                <a:defRPr/>
              </a:pPr>
              <a:r>
                <a:rPr lang="en-US" sz="1200" b="1" dirty="0">
                  <a:solidFill>
                    <a:srgbClr val="000000"/>
                  </a:solidFill>
                  <a:latin typeface="Arial" panose="020B0604020202020204" pitchFamily="34" charset="0"/>
                  <a:cs typeface="Arial" panose="020B0604020202020204" pitchFamily="34" charset="0"/>
                </a:rPr>
                <a:t>Key</a:t>
              </a:r>
            </a:p>
          </p:txBody>
        </p:sp>
      </p:grpSp>
      <p:sp>
        <p:nvSpPr>
          <p:cNvPr id="2" name="Date Placeholder 1"/>
          <p:cNvSpPr>
            <a:spLocks noGrp="1"/>
          </p:cNvSpPr>
          <p:nvPr>
            <p:ph type="dt" sz="half" idx="13"/>
          </p:nvPr>
        </p:nvSpPr>
        <p:spPr/>
        <p:txBody>
          <a:bodyPr/>
          <a:lstStyle/>
          <a:p>
            <a:fld id="{2FC13F10-B26B-4A24-AC98-43A854C92835}" type="datetime1">
              <a:rPr lang="en-US" smtClean="0"/>
              <a:t>5/21/2025</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59218145"/>
      </p:ext>
    </p:extLst>
  </p:cSld>
  <p:clrMapOvr>
    <a:masterClrMapping/>
  </p:clrMapOvr>
  <mc:AlternateContent xmlns:mc="http://schemas.openxmlformats.org/markup-compatibility/2006" xmlns:p14="http://schemas.microsoft.com/office/powerpoint/2010/main">
    <mc:Choice Requires="p14">
      <p:transition spd="slow" p14:dur="2000" advTm="43845"/>
    </mc:Choice>
    <mc:Fallback xmlns="">
      <p:transition spd="slow" advTm="4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Product Lines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91980575"/>
      </p:ext>
    </p:extLst>
  </p:cSld>
  <p:clrMapOvr>
    <a:masterClrMapping/>
  </p:clrMapOvr>
  <mc:AlternateContent xmlns:mc="http://schemas.openxmlformats.org/markup-compatibility/2006" xmlns:p14="http://schemas.microsoft.com/office/powerpoint/2010/main">
    <mc:Choice Requires="p14">
      <p:transition spd="slow" p14:dur="2000" advTm="4473"/>
    </mc:Choice>
    <mc:Fallback xmlns="">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Product Lines</a:t>
            </a:r>
            <a:endParaRPr lang="en-US" sz="3600" dirty="0"/>
          </a:p>
        </p:txBody>
      </p:sp>
      <p:sp>
        <p:nvSpPr>
          <p:cNvPr id="5" name="Slide Number Placeholder 4"/>
          <p:cNvSpPr>
            <a:spLocks noGrp="1"/>
          </p:cNvSpPr>
          <p:nvPr>
            <p:ph type="sldNum" sz="quarter" idx="12"/>
          </p:nvPr>
        </p:nvSpPr>
        <p:spPr/>
        <p:txBody>
          <a:bodyPr/>
          <a:lstStyle/>
          <a:p>
            <a:fld id="{5E8BC936-0928-C346-B13E-04BD58031644}" type="slidenum">
              <a:rPr lang="en-US" smtClean="0"/>
              <a:pPr/>
              <a:t>7</a:t>
            </a:fld>
            <a:endParaRPr lang="en-US" dirty="0"/>
          </a:p>
        </p:txBody>
      </p:sp>
      <p:sp>
        <p:nvSpPr>
          <p:cNvPr id="6" name="Rectangle 3"/>
          <p:cNvSpPr txBox="1">
            <a:spLocks noChangeArrowheads="1"/>
          </p:cNvSpPr>
          <p:nvPr/>
        </p:nvSpPr>
        <p:spPr>
          <a:xfrm>
            <a:off x="457200" y="1225296"/>
            <a:ext cx="8382000" cy="4876800"/>
          </a:xfrm>
          <a:prstGeom prst="rect">
            <a:avLst/>
          </a:prstGeom>
        </p:spPr>
        <p:txBody>
          <a:bodyPr vert="horz" lIns="0" tIns="0" rIns="0" bIns="0" rtlCol="0">
            <a:noAutofit/>
          </a:bodyPr>
          <a:lstStyle>
            <a:lvl1pPr marL="182880" indent="-182880" algn="l" defTabSz="457200" rtl="0" eaLnBrk="1" latinLnBrk="0" hangingPunct="1">
              <a:spcBef>
                <a:spcPts val="0"/>
              </a:spcBef>
              <a:spcAft>
                <a:spcPts val="300"/>
              </a:spcAft>
              <a:buFont typeface="Arial" panose="020B0604020202020204" pitchFamily="34" charset="0"/>
              <a:buChar char="•"/>
              <a:defRPr sz="1800" b="0" kern="1200">
                <a:solidFill>
                  <a:schemeClr val="tx1"/>
                </a:solidFill>
                <a:latin typeface="Calibri"/>
                <a:ea typeface="+mn-ea"/>
                <a:cs typeface="Calibri"/>
              </a:defRPr>
            </a:lvl1pPr>
            <a:lvl2pPr marL="365760" indent="-182880" algn="l" defTabSz="0" rtl="0" eaLnBrk="1" latinLnBrk="0" hangingPunct="1">
              <a:spcBef>
                <a:spcPts val="0"/>
              </a:spcBef>
              <a:spcAft>
                <a:spcPts val="300"/>
              </a:spcAft>
              <a:buSzPct val="80000"/>
              <a:buFont typeface="Courier New" panose="02070309020205020404" pitchFamily="49" charset="0"/>
              <a:buChar char="o"/>
              <a:defRPr sz="1800" b="0" i="0" kern="1200">
                <a:solidFill>
                  <a:schemeClr val="tx1"/>
                </a:solidFill>
                <a:latin typeface="Calibri"/>
                <a:ea typeface="+mn-ea"/>
                <a:cs typeface="Calibri"/>
              </a:defRPr>
            </a:lvl2pPr>
            <a:lvl3pPr marL="548640" indent="-182880" algn="l" defTabSz="401638" rtl="0" eaLnBrk="1" latinLnBrk="0" hangingPunct="1">
              <a:spcBef>
                <a:spcPts val="0"/>
              </a:spcBef>
              <a:spcAft>
                <a:spcPts val="300"/>
              </a:spcAft>
              <a:buFont typeface="Arial" panose="020B0604020202020204" pitchFamily="34" charset="0"/>
              <a:buChar char="•"/>
              <a:defRPr sz="1800" b="0" i="0" kern="1200">
                <a:solidFill>
                  <a:schemeClr val="tx1"/>
                </a:solidFill>
                <a:latin typeface="Calibri"/>
                <a:ea typeface="+mn-ea"/>
                <a:cs typeface="Calibri"/>
              </a:defRPr>
            </a:lvl3pPr>
            <a:lvl4pPr marL="731520" indent="-182880" algn="l" defTabSz="228600" rtl="0" eaLnBrk="1" latinLnBrk="0" hangingPunct="1">
              <a:spcBef>
                <a:spcPts val="0"/>
              </a:spcBef>
              <a:spcAft>
                <a:spcPts val="300"/>
              </a:spcAft>
              <a:buSzPct val="80000"/>
              <a:buFont typeface="Courier New" panose="02070309020205020404" pitchFamily="49" charset="0"/>
              <a:buChar char="o"/>
              <a:defRPr sz="1400" b="0" i="0" kern="1200">
                <a:solidFill>
                  <a:schemeClr val="tx1"/>
                </a:solidFill>
                <a:latin typeface="Calibri"/>
                <a:ea typeface="+mn-ea"/>
                <a:cs typeface="Calibri"/>
              </a:defRPr>
            </a:lvl4pPr>
            <a:lvl5pPr marL="914400" indent="-182880" algn="l" defTabSz="457200" rtl="0" eaLnBrk="1" latinLnBrk="0" hangingPunct="1">
              <a:spcBef>
                <a:spcPts val="0"/>
              </a:spcBef>
              <a:spcAft>
                <a:spcPts val="300"/>
              </a:spcAft>
              <a:buFont typeface="Arial" panose="020B0604020202020204" pitchFamily="34" charset="0"/>
              <a:buChar char="•"/>
              <a:defRPr lang="en-US" sz="1400" b="0" i="0" kern="1200">
                <a:solidFill>
                  <a:schemeClr val="tx1"/>
                </a:solidFill>
                <a:latin typeface="Calibri"/>
                <a:ea typeface="+mn-ea"/>
                <a:cs typeface="Calibri"/>
              </a:defRPr>
            </a:lvl5pPr>
            <a:lvl6pPr marL="1097280" indent="-182880" algn="l" defTabSz="457200" rtl="0" eaLnBrk="1" latinLnBrk="0" hangingPunct="1">
              <a:spcBef>
                <a:spcPts val="0"/>
              </a:spcBef>
              <a:spcAft>
                <a:spcPts val="300"/>
              </a:spcAft>
              <a:buSzPct val="80000"/>
              <a:buFont typeface="Courier New" panose="02070309020205020404" pitchFamily="49" charset="0"/>
              <a:buChar char="o"/>
              <a:defRPr sz="1400" kern="1200" baseline="0">
                <a:solidFill>
                  <a:schemeClr val="tx1"/>
                </a:solidFill>
                <a:latin typeface="+mn-lt"/>
                <a:ea typeface="+mn-ea"/>
                <a:cs typeface="+mn-cs"/>
              </a:defRPr>
            </a:lvl6pPr>
            <a:lvl7pPr marL="1280160" indent="-182880" algn="l" defTabSz="457200" rtl="0" eaLnBrk="1" latinLnBrk="0" hangingPunct="1">
              <a:spcBef>
                <a:spcPts val="0"/>
              </a:spcBef>
              <a:spcAft>
                <a:spcPts val="300"/>
              </a:spcAft>
              <a:buFont typeface="Arial" panose="020B0604020202020204" pitchFamily="34" charset="0"/>
              <a:buChar char="•"/>
              <a:defRPr sz="1400" kern="1200">
                <a:solidFill>
                  <a:schemeClr val="tx1"/>
                </a:solidFill>
                <a:latin typeface="+mn-lt"/>
                <a:ea typeface="+mn-ea"/>
                <a:cs typeface="+mn-cs"/>
              </a:defRPr>
            </a:lvl7pPr>
            <a:lvl8pPr marL="1463040" indent="-182880" algn="l" defTabSz="457200" rtl="0" eaLnBrk="1" latinLnBrk="0" hangingPunct="1">
              <a:spcBef>
                <a:spcPts val="0"/>
              </a:spcBef>
              <a:spcAft>
                <a:spcPts val="300"/>
              </a:spcAft>
              <a:buSzPct val="80000"/>
              <a:buFont typeface="Courier New" panose="02070309020205020404" pitchFamily="49" charset="0"/>
              <a:buChar char="o"/>
              <a:defRPr sz="1400" kern="1200" baseline="0">
                <a:solidFill>
                  <a:schemeClr val="tx1"/>
                </a:solidFill>
                <a:latin typeface="+mn-lt"/>
                <a:ea typeface="+mn-ea"/>
                <a:cs typeface="+mn-cs"/>
              </a:defRPr>
            </a:lvl8pPr>
            <a:lvl9pPr marL="1645920" indent="-182880" algn="l" defTabSz="457200" rtl="0" eaLnBrk="1" latinLnBrk="0" hangingPunct="1">
              <a:spcBef>
                <a:spcPts val="0"/>
              </a:spcBef>
              <a:spcAft>
                <a:spcPts val="300"/>
              </a:spcAft>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en-US" altLang="en-US" sz="2400" b="1" dirty="0">
                <a:solidFill>
                  <a:schemeClr val="tx2"/>
                </a:solidFill>
              </a:rPr>
              <a:t>Medicare (65</a:t>
            </a:r>
            <a:r>
              <a:rPr lang="en-US" altLang="en-US" sz="2400" b="1" dirty="0" smtClean="0">
                <a:solidFill>
                  <a:schemeClr val="tx2"/>
                </a:solidFill>
              </a:rPr>
              <a:t>+) </a:t>
            </a:r>
            <a:r>
              <a:rPr lang="en-US" altLang="en-US" sz="2000" b="1" dirty="0">
                <a:solidFill>
                  <a:schemeClr val="tx2"/>
                </a:solidFill>
              </a:rPr>
              <a:t>	</a:t>
            </a:r>
            <a:r>
              <a:rPr lang="en-US" altLang="en-US" sz="2000" b="1" dirty="0" smtClean="0">
                <a:solidFill>
                  <a:schemeClr val="tx2"/>
                </a:solidFill>
              </a:rPr>
              <a:t> More info click here:  </a:t>
            </a:r>
            <a:r>
              <a:rPr lang="en-US" altLang="en-US" sz="2400" b="1" dirty="0" smtClean="0">
                <a:solidFill>
                  <a:schemeClr val="tx2"/>
                </a:solidFill>
                <a:hlinkClick r:id="rId4"/>
              </a:rPr>
              <a:t>Summacare Medicare</a:t>
            </a:r>
            <a:r>
              <a:rPr lang="en-US" altLang="en-US" sz="2000" b="1" dirty="0" smtClean="0">
                <a:solidFill>
                  <a:schemeClr val="tx2"/>
                </a:solidFill>
              </a:rPr>
              <a:t>	</a:t>
            </a:r>
            <a:endParaRPr lang="en-US" altLang="en-US" sz="2000" b="1" dirty="0">
              <a:solidFill>
                <a:schemeClr val="tx2"/>
              </a:solidFill>
            </a:endParaRPr>
          </a:p>
          <a:p>
            <a:pPr lvl="1">
              <a:lnSpc>
                <a:spcPct val="90000"/>
              </a:lnSpc>
              <a:buFont typeface="Arial" panose="020B0604020202020204" pitchFamily="34" charset="0"/>
              <a:buChar char="•"/>
            </a:pPr>
            <a:r>
              <a:rPr lang="en-US" altLang="en-US" sz="2000" dirty="0"/>
              <a:t>Individual </a:t>
            </a:r>
          </a:p>
          <a:p>
            <a:pPr lvl="1">
              <a:lnSpc>
                <a:spcPct val="90000"/>
              </a:lnSpc>
              <a:buFont typeface="Arial" panose="020B0604020202020204" pitchFamily="34" charset="0"/>
              <a:buChar char="•"/>
            </a:pPr>
            <a:r>
              <a:rPr lang="en-US" altLang="en-US" sz="2000" dirty="0"/>
              <a:t>Group Retirees</a:t>
            </a:r>
          </a:p>
          <a:p>
            <a:pPr marL="0" indent="0">
              <a:lnSpc>
                <a:spcPct val="90000"/>
              </a:lnSpc>
              <a:buNone/>
            </a:pPr>
            <a:endParaRPr lang="en-US" altLang="en-US" sz="2000" b="1" dirty="0" smtClean="0">
              <a:latin typeface="+mj-lt"/>
            </a:endParaRPr>
          </a:p>
          <a:p>
            <a:pPr marL="0" indent="0">
              <a:lnSpc>
                <a:spcPct val="90000"/>
              </a:lnSpc>
              <a:buNone/>
            </a:pPr>
            <a:r>
              <a:rPr lang="en-US" altLang="en-US" sz="2400" b="1" dirty="0" smtClean="0">
                <a:solidFill>
                  <a:schemeClr val="tx2"/>
                </a:solidFill>
                <a:latin typeface="+mj-lt"/>
              </a:rPr>
              <a:t>Group Fully-Insured	 </a:t>
            </a:r>
            <a:r>
              <a:rPr lang="en-US" altLang="en-US" sz="2000" b="1" dirty="0">
                <a:solidFill>
                  <a:schemeClr val="tx2"/>
                </a:solidFill>
              </a:rPr>
              <a:t>More info click </a:t>
            </a:r>
            <a:r>
              <a:rPr lang="en-US" altLang="en-US" sz="2000" b="1" dirty="0" smtClean="0">
                <a:solidFill>
                  <a:schemeClr val="tx2"/>
                </a:solidFill>
              </a:rPr>
              <a:t>here:  </a:t>
            </a:r>
            <a:r>
              <a:rPr lang="en-US" altLang="en-US" sz="2400" b="1" dirty="0" smtClean="0">
                <a:solidFill>
                  <a:schemeClr val="tx2"/>
                </a:solidFill>
                <a:latin typeface="+mj-lt"/>
                <a:hlinkClick r:id="rId5"/>
              </a:rPr>
              <a:t>Employer Groups</a:t>
            </a:r>
            <a:endParaRPr lang="en-US" altLang="en-US" sz="2400" b="1" dirty="0" smtClean="0">
              <a:solidFill>
                <a:schemeClr val="tx2"/>
              </a:solidFill>
              <a:latin typeface="+mj-lt"/>
            </a:endParaRPr>
          </a:p>
          <a:p>
            <a:pPr lvl="1">
              <a:lnSpc>
                <a:spcPct val="90000"/>
              </a:lnSpc>
              <a:buFont typeface="Arial" panose="020B0604020202020204" pitchFamily="34" charset="0"/>
              <a:buChar char="•"/>
            </a:pPr>
            <a:r>
              <a:rPr lang="en-US" altLang="en-US" sz="2000" dirty="0" smtClean="0">
                <a:latin typeface="+mj-lt"/>
              </a:rPr>
              <a:t>Small Group off SHOP (Small Business Health Options Program)</a:t>
            </a:r>
          </a:p>
          <a:p>
            <a:pPr lvl="1">
              <a:lnSpc>
                <a:spcPct val="90000"/>
              </a:lnSpc>
              <a:buFont typeface="Arial" panose="020B0604020202020204" pitchFamily="34" charset="0"/>
              <a:buChar char="•"/>
            </a:pPr>
            <a:r>
              <a:rPr lang="en-US" altLang="en-US" sz="2000" dirty="0" smtClean="0">
                <a:latin typeface="+mj-lt"/>
              </a:rPr>
              <a:t>Large Group</a:t>
            </a:r>
          </a:p>
          <a:p>
            <a:pPr lvl="1">
              <a:lnSpc>
                <a:spcPct val="90000"/>
              </a:lnSpc>
              <a:buFont typeface="Arial" panose="020B0604020202020204" pitchFamily="34" charset="0"/>
              <a:buChar char="•"/>
            </a:pPr>
            <a:endParaRPr lang="en-US" altLang="en-US" sz="2000" b="1" dirty="0" smtClean="0">
              <a:latin typeface="+mj-lt"/>
            </a:endParaRPr>
          </a:p>
          <a:p>
            <a:pPr marL="0" indent="0">
              <a:lnSpc>
                <a:spcPct val="90000"/>
              </a:lnSpc>
              <a:buNone/>
            </a:pPr>
            <a:r>
              <a:rPr lang="en-US" altLang="en-US" sz="2400" b="1" dirty="0" smtClean="0">
                <a:solidFill>
                  <a:schemeClr val="tx2"/>
                </a:solidFill>
                <a:latin typeface="+mj-lt"/>
              </a:rPr>
              <a:t>Individual &amp; Family (Pre-65</a:t>
            </a:r>
            <a:r>
              <a:rPr lang="en-US" altLang="en-US" sz="2400" b="1" dirty="0">
                <a:solidFill>
                  <a:schemeClr val="tx2"/>
                </a:solidFill>
                <a:latin typeface="+mj-lt"/>
              </a:rPr>
              <a:t>) </a:t>
            </a:r>
            <a:r>
              <a:rPr lang="en-US" altLang="en-US" sz="2000" b="1" dirty="0">
                <a:solidFill>
                  <a:schemeClr val="tx2"/>
                </a:solidFill>
                <a:latin typeface="+mj-lt"/>
              </a:rPr>
              <a:t>More info click here:  </a:t>
            </a:r>
            <a:r>
              <a:rPr lang="en-US" altLang="en-US" sz="2400" b="1" dirty="0" smtClean="0">
                <a:solidFill>
                  <a:schemeClr val="tx2"/>
                </a:solidFill>
                <a:latin typeface="+mj-lt"/>
                <a:hlinkClick r:id="rId6"/>
              </a:rPr>
              <a:t>Individual Plans</a:t>
            </a:r>
            <a:endParaRPr lang="en-US" altLang="en-US" sz="2400" b="1" dirty="0" smtClean="0">
              <a:solidFill>
                <a:schemeClr val="tx2"/>
              </a:solidFill>
              <a:latin typeface="+mj-lt"/>
            </a:endParaRPr>
          </a:p>
          <a:p>
            <a:pPr lvl="1">
              <a:lnSpc>
                <a:spcPct val="90000"/>
              </a:lnSpc>
              <a:buFont typeface="Arial" panose="020B0604020202020204" pitchFamily="34" charset="0"/>
              <a:buChar char="•"/>
            </a:pPr>
            <a:r>
              <a:rPr lang="en-US" altLang="en-US" sz="2000" dirty="0" smtClean="0">
                <a:latin typeface="+mj-lt"/>
              </a:rPr>
              <a:t>On and off Marketplace</a:t>
            </a:r>
          </a:p>
          <a:p>
            <a:pPr>
              <a:lnSpc>
                <a:spcPct val="90000"/>
              </a:lnSpc>
            </a:pPr>
            <a:endParaRPr lang="en-US" altLang="en-US" sz="2000" b="1" dirty="0" smtClean="0">
              <a:latin typeface="+mj-lt"/>
            </a:endParaRPr>
          </a:p>
          <a:p>
            <a:pPr marL="0" indent="0">
              <a:lnSpc>
                <a:spcPct val="90000"/>
              </a:lnSpc>
              <a:buNone/>
            </a:pPr>
            <a:r>
              <a:rPr lang="en-US" altLang="en-US" sz="2400" b="1" dirty="0" smtClean="0">
                <a:solidFill>
                  <a:schemeClr val="tx2"/>
                </a:solidFill>
                <a:latin typeface="+mj-lt"/>
              </a:rPr>
              <a:t>Self-Funded</a:t>
            </a:r>
            <a:r>
              <a:rPr lang="en-US" altLang="en-US" sz="2000" b="1" dirty="0">
                <a:solidFill>
                  <a:schemeClr val="tx2"/>
                </a:solidFill>
                <a:latin typeface="+mj-lt"/>
              </a:rPr>
              <a:t>	</a:t>
            </a:r>
            <a:r>
              <a:rPr lang="en-US" altLang="en-US" sz="2000" b="1" dirty="0" smtClean="0">
                <a:solidFill>
                  <a:schemeClr val="tx2"/>
                </a:solidFill>
                <a:latin typeface="+mj-lt"/>
              </a:rPr>
              <a:t>More info click here:  </a:t>
            </a:r>
            <a:r>
              <a:rPr lang="en-US" altLang="en-US" sz="2400" b="1" dirty="0" smtClean="0">
                <a:solidFill>
                  <a:schemeClr val="tx2"/>
                </a:solidFill>
                <a:latin typeface="+mj-lt"/>
                <a:hlinkClick r:id="rId7"/>
              </a:rPr>
              <a:t>Self-Funded Plans</a:t>
            </a:r>
            <a:endParaRPr lang="en-US" altLang="en-US" sz="2400" b="1" dirty="0" smtClean="0">
              <a:solidFill>
                <a:schemeClr val="tx2"/>
              </a:solidFill>
              <a:latin typeface="+mj-lt"/>
            </a:endParaRPr>
          </a:p>
          <a:p>
            <a:pPr lvl="1">
              <a:lnSpc>
                <a:spcPct val="90000"/>
              </a:lnSpc>
              <a:buFont typeface="Arial" panose="020B0604020202020204" pitchFamily="34" charset="0"/>
              <a:buChar char="•"/>
            </a:pPr>
            <a:r>
              <a:rPr lang="en-US" altLang="en-US" sz="2000" dirty="0" smtClean="0">
                <a:latin typeface="+mj-lt"/>
              </a:rPr>
              <a:t>Large Group</a:t>
            </a:r>
          </a:p>
          <a:p>
            <a:pPr lvl="1">
              <a:lnSpc>
                <a:spcPct val="90000"/>
              </a:lnSpc>
              <a:buFont typeface="Arial" panose="020B0604020202020204" pitchFamily="34" charset="0"/>
              <a:buChar char="•"/>
            </a:pPr>
            <a:r>
              <a:rPr lang="en-US" altLang="en-US" sz="2000" dirty="0" smtClean="0">
                <a:latin typeface="+mj-lt"/>
              </a:rPr>
              <a:t>MEWA – small group plans through local chamber of commerce</a:t>
            </a:r>
          </a:p>
          <a:p>
            <a:pPr>
              <a:lnSpc>
                <a:spcPct val="90000"/>
              </a:lnSpc>
              <a:buClr>
                <a:schemeClr val="accent5"/>
              </a:buClr>
              <a:buFont typeface="Wingdings" panose="05000000000000000000" pitchFamily="2" charset="2"/>
              <a:buChar char="§"/>
            </a:pPr>
            <a:endParaRPr lang="en-US" altLang="en-US" sz="2000" b="1" dirty="0">
              <a:latin typeface="+mj-lt"/>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00521416"/>
      </p:ext>
    </p:extLst>
  </p:cSld>
  <p:clrMapOvr>
    <a:masterClrMapping/>
  </p:clrMapOvr>
  <mc:AlternateContent xmlns:mc="http://schemas.openxmlformats.org/markup-compatibility/2006" xmlns:p14="http://schemas.microsoft.com/office/powerpoint/2010/main">
    <mc:Choice Requires="p14">
      <p:transition spd="slow" p14:dur="2000" advTm="53580"/>
    </mc:Choice>
    <mc:Fallback xmlns="">
      <p:transition spd="slow" advTm="5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094508"/>
            <a:ext cx="8520545" cy="5444837"/>
          </a:xfrm>
        </p:spPr>
        <p:txBody>
          <a:bodyPr/>
          <a:lstStyle/>
          <a:p>
            <a:pPr marL="0" indent="0">
              <a:buNone/>
            </a:pPr>
            <a:r>
              <a:rPr lang="en-US" sz="1600" b="1" dirty="0"/>
              <a:t>As a contracted SummaCare provider, your practice </a:t>
            </a:r>
            <a:r>
              <a:rPr lang="en-US" sz="1600" b="1" i="1" u="sng" dirty="0"/>
              <a:t>may not </a:t>
            </a:r>
            <a:r>
              <a:rPr lang="en-US" sz="1600" b="1" dirty="0"/>
              <a:t>participate in every network.  Please check your contract to confirm network participation, or confirm each physician’s participation by using our online Provider Search located on our website at </a:t>
            </a:r>
            <a:r>
              <a:rPr lang="en-US" sz="1600" b="1" dirty="0">
                <a:hlinkClick r:id="rId5"/>
              </a:rPr>
              <a:t>www.summacare.com</a:t>
            </a:r>
            <a:r>
              <a:rPr lang="en-US" sz="1600" b="1" dirty="0"/>
              <a:t>. </a:t>
            </a:r>
            <a:endParaRPr lang="en-US" sz="1600" dirty="0"/>
          </a:p>
          <a:p>
            <a:pPr marL="0" indent="0">
              <a:buNone/>
            </a:pPr>
            <a:endParaRPr lang="en-US" sz="1600" dirty="0" smtClean="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1600" dirty="0" smtClean="0"/>
              <a:t>SCMedicare                                                        </a:t>
            </a:r>
            <a:endParaRPr lang="en-US" sz="1600" dirty="0"/>
          </a:p>
          <a:p>
            <a:pPr marL="0" indent="0">
              <a:buNone/>
            </a:pPr>
            <a:r>
              <a:rPr lang="en-US" sz="1600" dirty="0" smtClean="0"/>
              <a:t>SCPremier</a:t>
            </a:r>
            <a:endParaRPr lang="en-US" sz="1600" dirty="0"/>
          </a:p>
          <a:p>
            <a:pPr marL="0" indent="0">
              <a:buNone/>
            </a:pPr>
            <a:r>
              <a:rPr lang="en-US" sz="1600" dirty="0" err="1" smtClean="0"/>
              <a:t>SCSelect</a:t>
            </a:r>
            <a:endParaRPr lang="en-US" sz="1600" dirty="0"/>
          </a:p>
          <a:p>
            <a:pPr marL="0" indent="0">
              <a:buNone/>
            </a:pPr>
            <a:r>
              <a:rPr lang="en-US" sz="1600" dirty="0" smtClean="0"/>
              <a:t>SCConnect</a:t>
            </a:r>
          </a:p>
          <a:p>
            <a:pPr marL="0" indent="0">
              <a:buNone/>
            </a:pPr>
            <a:r>
              <a:rPr lang="en-US" sz="1600" dirty="0" smtClean="0"/>
              <a:t>Mercy Choice</a:t>
            </a:r>
          </a:p>
          <a:p>
            <a:pPr marL="0" indent="0">
              <a:buNone/>
            </a:pPr>
            <a:r>
              <a:rPr lang="en-US" sz="1600" dirty="0" smtClean="0"/>
              <a:t>Preferred Choice</a:t>
            </a:r>
          </a:p>
          <a:p>
            <a:pPr marL="0" indent="0">
              <a:buNone/>
            </a:pPr>
            <a:r>
              <a:rPr lang="en-US" sz="1600" dirty="0" smtClean="0"/>
              <a:t>NewHealthConnect </a:t>
            </a:r>
            <a:r>
              <a:rPr lang="en-US" sz="1600" dirty="0"/>
              <a:t>Summa </a:t>
            </a:r>
            <a:r>
              <a:rPr lang="en-US" sz="1600" dirty="0" smtClean="0"/>
              <a:t>Health		(Summa </a:t>
            </a:r>
            <a:r>
              <a:rPr lang="en-US" sz="1600" dirty="0"/>
              <a:t>Health Employee Health Plan</a:t>
            </a:r>
            <a:r>
              <a:rPr lang="en-US" sz="1600" dirty="0" smtClean="0"/>
              <a:t>)</a:t>
            </a:r>
            <a:endParaRPr lang="en-US" sz="1600" dirty="0"/>
          </a:p>
          <a:p>
            <a:pPr marL="0" indent="0">
              <a:buNone/>
            </a:pPr>
            <a:r>
              <a:rPr lang="en-US" sz="1600" dirty="0" smtClean="0"/>
              <a:t>NewHealthConnect </a:t>
            </a:r>
            <a:r>
              <a:rPr lang="en-US" sz="1600" dirty="0"/>
              <a:t>Summa Home </a:t>
            </a:r>
            <a:r>
              <a:rPr lang="en-US" sz="1600" dirty="0" smtClean="0"/>
              <a:t>Health	</a:t>
            </a:r>
            <a:r>
              <a:rPr lang="en-US" sz="1600" dirty="0"/>
              <a:t>(Summa Home Health and Hospice Employee Health Plan</a:t>
            </a:r>
            <a:r>
              <a:rPr lang="en-US" sz="1600" dirty="0" smtClean="0"/>
              <a:t>)</a:t>
            </a:r>
            <a:endParaRPr lang="en-US" sz="1600" dirty="0"/>
          </a:p>
          <a:p>
            <a:pPr marL="0" indent="0">
              <a:buNone/>
            </a:pPr>
            <a:r>
              <a:rPr lang="en-US" sz="1600" dirty="0" smtClean="0"/>
              <a:t>NewHealthConnect Pioneer			(</a:t>
            </a:r>
            <a:r>
              <a:rPr lang="en-US" sz="1600" dirty="0"/>
              <a:t>Pioneer Physician Network Employee Health Plan</a:t>
            </a:r>
            <a:r>
              <a:rPr lang="en-US" sz="1600" dirty="0" smtClean="0"/>
              <a:t>)</a:t>
            </a:r>
          </a:p>
        </p:txBody>
      </p:sp>
      <p:sp>
        <p:nvSpPr>
          <p:cNvPr id="4" name="Slide Number Placeholder 3"/>
          <p:cNvSpPr>
            <a:spLocks noGrp="1"/>
          </p:cNvSpPr>
          <p:nvPr>
            <p:ph type="sldNum" sz="quarter" idx="15"/>
          </p:nvPr>
        </p:nvSpPr>
        <p:spPr/>
        <p:txBody>
          <a:bodyPr/>
          <a:lstStyle/>
          <a:p>
            <a:fld id="{5E8BC936-0928-C346-B13E-04BD58031644}" type="slidenum">
              <a:rPr lang="en-US" smtClean="0"/>
              <a:pPr/>
              <a:t>8</a:t>
            </a:fld>
            <a:endParaRPr lang="en-US" dirty="0"/>
          </a:p>
        </p:txBody>
      </p:sp>
      <p:sp>
        <p:nvSpPr>
          <p:cNvPr id="5" name="Title 11"/>
          <p:cNvSpPr>
            <a:spLocks noGrp="1"/>
          </p:cNvSpPr>
          <p:nvPr>
            <p:ph type="title"/>
          </p:nvPr>
        </p:nvSpPr>
        <p:spPr/>
        <p:txBody>
          <a:bodyPr/>
          <a:lstStyle/>
          <a:p>
            <a:r>
              <a:rPr lang="en-US" sz="3600" dirty="0" smtClean="0"/>
              <a:t>SummaCare Networks				</a:t>
            </a:r>
            <a:endParaRPr lang="en-US" sz="3600" dirty="0"/>
          </a:p>
        </p:txBody>
      </p:sp>
      <p:pic>
        <p:nvPicPr>
          <p:cNvPr id="3" name="Picture 2"/>
          <p:cNvPicPr>
            <a:picLocks noChangeAspect="1"/>
          </p:cNvPicPr>
          <p:nvPr/>
        </p:nvPicPr>
        <p:blipFill>
          <a:blip r:embed="rId6"/>
          <a:stretch>
            <a:fillRect/>
          </a:stretch>
        </p:blipFill>
        <p:spPr>
          <a:xfrm>
            <a:off x="4390245" y="2246063"/>
            <a:ext cx="3143546" cy="202113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17682476"/>
      </p:ext>
    </p:extLst>
  </p:cSld>
  <p:clrMapOvr>
    <a:masterClrMapping/>
  </p:clrMapOvr>
  <mc:AlternateContent xmlns:mc="http://schemas.openxmlformats.org/markup-compatibility/2006" xmlns:p14="http://schemas.microsoft.com/office/powerpoint/2010/main">
    <mc:Choice Requires="p14">
      <p:transition spd="slow" p14:dur="2000" advTm="59978"/>
    </mc:Choice>
    <mc:Fallback xmlns="">
      <p:transition spd="slow" advTm="5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 Services Management</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0868637"/>
      </p:ext>
    </p:extLst>
  </p:cSld>
  <p:clrMapOvr>
    <a:masterClrMapping/>
  </p:clrMapOvr>
  <mc:AlternateContent xmlns:mc="http://schemas.openxmlformats.org/markup-compatibility/2006" xmlns:p14="http://schemas.microsoft.com/office/powerpoint/2010/main">
    <mc:Choice Requires="p14">
      <p:transition spd="slow" p14:dur="2000" advTm="401"/>
    </mc:Choice>
    <mc:Fallback xmlns="">
      <p:transition spd="slow" advTm="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20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h_pres_basic_4x3_160601">
  <a:themeElements>
    <a:clrScheme name="SummaCare Theme">
      <a:dk1>
        <a:srgbClr val="000000"/>
      </a:dk1>
      <a:lt1>
        <a:srgbClr val="FFFFFF"/>
      </a:lt1>
      <a:dk2>
        <a:srgbClr val="003595"/>
      </a:dk2>
      <a:lt2>
        <a:srgbClr val="FFFFFF"/>
      </a:lt2>
      <a:accent1>
        <a:srgbClr val="003595"/>
      </a:accent1>
      <a:accent2>
        <a:srgbClr val="00B3E3"/>
      </a:accent2>
      <a:accent3>
        <a:srgbClr val="0084D6"/>
      </a:accent3>
      <a:accent4>
        <a:srgbClr val="FF9F19"/>
      </a:accent4>
      <a:accent5>
        <a:srgbClr val="FF4C00"/>
      </a:accent5>
      <a:accent6>
        <a:srgbClr val="999999"/>
      </a:accent6>
      <a:hlink>
        <a:srgbClr val="003595"/>
      </a:hlink>
      <a:folHlink>
        <a:srgbClr val="0084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14260</TotalTime>
  <Words>2852</Words>
  <Application>Microsoft Office PowerPoint</Application>
  <PresentationFormat>On-screen Show (4:3)</PresentationFormat>
  <Paragraphs>468</Paragraphs>
  <Slides>41</Slides>
  <Notes>13</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 Narrow</vt:lpstr>
      <vt:lpstr>Blackadder ITC</vt:lpstr>
      <vt:lpstr>Calibri</vt:lpstr>
      <vt:lpstr>Courier New</vt:lpstr>
      <vt:lpstr>Wingdings</vt:lpstr>
      <vt:lpstr>sh_pres_basic_4x3_160601</vt:lpstr>
      <vt:lpstr>           Provider Orientation Training  </vt:lpstr>
      <vt:lpstr>SummaCare    </vt:lpstr>
      <vt:lpstr>Apex Health Solutions    </vt:lpstr>
      <vt:lpstr> Service Area </vt:lpstr>
      <vt:lpstr> SummaCare Service Area  </vt:lpstr>
      <vt:lpstr> Product Lines </vt:lpstr>
      <vt:lpstr>Product Lines</vt:lpstr>
      <vt:lpstr>SummaCare Networks    </vt:lpstr>
      <vt:lpstr>Health Services Management</vt:lpstr>
      <vt:lpstr>Approval is based on plan benefits and medical necessity.  Prior authorization requests must be submitted 48 hours prior to the service being rendered.  Failure to request approval will result in a denial with no member liability.  Requests may be submitted online at Plan Central or via Fax.    Online: Plan Central Access  Fax documents and contact numbers:  Prior-Authorization-Services   </vt:lpstr>
      <vt:lpstr>PowerPoint Presentation</vt:lpstr>
      <vt:lpstr>HOMELINK Prior Authorizations       </vt:lpstr>
      <vt:lpstr>HOMELINK Customer Service       </vt:lpstr>
      <vt:lpstr>Member Programs</vt:lpstr>
      <vt:lpstr>PowerPoint Presentation</vt:lpstr>
      <vt:lpstr>Member Programs</vt:lpstr>
      <vt:lpstr>Member Programs</vt:lpstr>
      <vt:lpstr>Member Rights &amp; Responsibilities</vt:lpstr>
      <vt:lpstr>Pharmacy Management</vt:lpstr>
      <vt:lpstr>Pharmacy Management</vt:lpstr>
      <vt:lpstr>Pharmacy Management</vt:lpstr>
      <vt:lpstr>Pharmacy Management</vt:lpstr>
      <vt:lpstr>Claims, Disputes &amp; Appeals</vt:lpstr>
      <vt:lpstr>Claim Submission</vt:lpstr>
      <vt:lpstr>Claim Submission</vt:lpstr>
      <vt:lpstr>Overpayment Recovery – Takebacks</vt:lpstr>
      <vt:lpstr>Overpayment Recovery – Takebacks</vt:lpstr>
      <vt:lpstr>Payment Disputes</vt:lpstr>
      <vt:lpstr>Appeals &amp; Grievances</vt:lpstr>
      <vt:lpstr>Appeal Turnaround Times</vt:lpstr>
      <vt:lpstr>Suggested Best Practices for Appeals</vt:lpstr>
      <vt:lpstr>Member Grievances</vt:lpstr>
      <vt:lpstr>Suggested Best Practices for Grievances</vt:lpstr>
      <vt:lpstr>Provider Support Services</vt:lpstr>
      <vt:lpstr>Provider Support Services</vt:lpstr>
      <vt:lpstr>Provider Engagement Specialists</vt:lpstr>
      <vt:lpstr>Provider Portal</vt:lpstr>
      <vt:lpstr>SummaCare Provider Portal www.summacare.com</vt:lpstr>
      <vt:lpstr>SummaCare Provider Portal Plan Central</vt:lpstr>
      <vt:lpstr>SummaCare Provider Portal Plan Central</vt:lpstr>
      <vt:lpstr>            If you have questions, please contact your Provider Engagement Specialist:  providerengagement@summacare.com  800.996.8401   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sh_pres_basic_4x3_160601</dc:title>
  <dc:creator>Administrator;SH</dc:creator>
  <cp:lastModifiedBy>Robinson, Dana</cp:lastModifiedBy>
  <cp:revision>685</cp:revision>
  <cp:lastPrinted>2023-08-28T17:17:49Z</cp:lastPrinted>
  <dcterms:created xsi:type="dcterms:W3CDTF">2016-05-16T19:11:02Z</dcterms:created>
  <dcterms:modified xsi:type="dcterms:W3CDTF">2025-05-21T14:47:09Z</dcterms:modified>
</cp:coreProperties>
</file>